
<file path=[Content_Types].xml><?xml version="1.0" encoding="utf-8"?>
<Types xmlns="http://schemas.openxmlformats.org/package/2006/content-types">
  <Default Extension="png" ContentType="image/png"/>
  <Default Extension="emf" ContentType="image/x-emf"/>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8"/>
  </p:notesMasterIdLst>
  <p:sldIdLst>
    <p:sldId id="946" r:id="rId5"/>
    <p:sldId id="729" r:id="rId6"/>
    <p:sldId id="727" r:id="rId7"/>
    <p:sldId id="962" r:id="rId8"/>
    <p:sldId id="825" r:id="rId9"/>
    <p:sldId id="963" r:id="rId10"/>
    <p:sldId id="950" r:id="rId11"/>
    <p:sldId id="951" r:id="rId12"/>
    <p:sldId id="964" r:id="rId13"/>
    <p:sldId id="953" r:id="rId14"/>
    <p:sldId id="965" r:id="rId15"/>
    <p:sldId id="968" r:id="rId16"/>
    <p:sldId id="969" r:id="rId17"/>
    <p:sldId id="966" r:id="rId18"/>
    <p:sldId id="970" r:id="rId19"/>
    <p:sldId id="971" r:id="rId20"/>
    <p:sldId id="954" r:id="rId21"/>
    <p:sldId id="947" r:id="rId22"/>
    <p:sldId id="939" r:id="rId23"/>
    <p:sldId id="943" r:id="rId24"/>
    <p:sldId id="942" r:id="rId25"/>
    <p:sldId id="972" r:id="rId26"/>
    <p:sldId id="967" r:id="rId27"/>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angjk" initials="t" lastIdx="1" clrIdx="0">
    <p:extLst>
      <p:ext uri="{19B8F6BF-5375-455C-9EA6-DF929625EA0E}">
        <p15:presenceInfo xmlns:p15="http://schemas.microsoft.com/office/powerpoint/2012/main" userId="tangjk"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0D47FF"/>
    <a:srgbClr val="0033CC"/>
    <a:srgbClr val="FFFF99"/>
    <a:srgbClr val="F5800B"/>
    <a:srgbClr val="301D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43" autoAdjust="0"/>
    <p:restoredTop sz="74942" autoAdjust="0"/>
  </p:normalViewPr>
  <p:slideViewPr>
    <p:cSldViewPr>
      <p:cViewPr varScale="1">
        <p:scale>
          <a:sx n="86" d="100"/>
          <a:sy n="86" d="100"/>
        </p:scale>
        <p:origin x="2376" y="84"/>
      </p:cViewPr>
      <p:guideLst>
        <p:guide orient="horz" pos="2160"/>
        <p:guide pos="2880"/>
      </p:guideLst>
    </p:cSldViewPr>
  </p:slideViewPr>
  <p:notesTextViewPr>
    <p:cViewPr>
      <p:scale>
        <a:sx n="100" d="100"/>
        <a:sy n="100" d="100"/>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B1EDA2-8BEE-4B8C-9761-6301935EC351}" type="datetimeFigureOut">
              <a:rPr lang="zh-CN" altLang="en-US" smtClean="0"/>
              <a:t>2019/4/3</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ltLang="zh-CN" smtClean="0"/>
              <a:t>Click to edit Master text styles</a:t>
            </a:r>
          </a:p>
          <a:p>
            <a:pPr lvl="1"/>
            <a:r>
              <a:rPr lang="en-US" altLang="zh-CN" smtClean="0"/>
              <a:t>Second level</a:t>
            </a:r>
          </a:p>
          <a:p>
            <a:pPr lvl="2"/>
            <a:r>
              <a:rPr lang="en-US" altLang="zh-CN" smtClean="0"/>
              <a:t>Third level</a:t>
            </a:r>
          </a:p>
          <a:p>
            <a:pPr lvl="3"/>
            <a:r>
              <a:rPr lang="en-US" altLang="zh-CN" smtClean="0"/>
              <a:t>Fourth level</a:t>
            </a:r>
          </a:p>
          <a:p>
            <a:pPr lvl="4"/>
            <a:r>
              <a:rPr lang="en-US" altLang="zh-CN" smtClean="0"/>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FB080AD-B33F-4254-9C37-8250C2DB56F8}" type="slidenum">
              <a:rPr lang="zh-CN" altLang="en-US" smtClean="0"/>
              <a:t>‹#›</a:t>
            </a:fld>
            <a:endParaRPr lang="zh-CN" altLang="en-US"/>
          </a:p>
        </p:txBody>
      </p:sp>
    </p:spTree>
    <p:extLst>
      <p:ext uri="{BB962C8B-B14F-4D97-AF65-F5344CB8AC3E}">
        <p14:creationId xmlns:p14="http://schemas.microsoft.com/office/powerpoint/2010/main" val="10702063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郑宇博士提出的概念，城市计算是一个通过不断获取、整合和分析城市中多种异构大数据来解决城市所面临的挑战（如环境恶化、交通拥堵、能耗增加、规划落后等）的过程</a:t>
            </a:r>
            <a:endParaRPr lang="en-US" altLang="zh-CN" dirty="0" smtClean="0"/>
          </a:p>
          <a:p>
            <a:r>
              <a:rPr lang="zh-CN" altLang="en-US" dirty="0" smtClean="0"/>
              <a:t>什么是大数据？简单的来讲，就是数据量非常大，数据种类</a:t>
            </a:r>
            <a:endParaRPr lang="zh-CN" alt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1</a:t>
            </a:fld>
            <a:endParaRPr lang="zh-CN" altLang="en-US"/>
          </a:p>
        </p:txBody>
      </p:sp>
    </p:spTree>
    <p:extLst>
      <p:ext uri="{BB962C8B-B14F-4D97-AF65-F5344CB8AC3E}">
        <p14:creationId xmlns:p14="http://schemas.microsoft.com/office/powerpoint/2010/main" val="31394391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使用大数据推断整个城市的实时和细粒度空气质量</a:t>
            </a:r>
            <a:endParaRPr lang="en-US" altLang="zh-CN" dirty="0" smtClean="0"/>
          </a:p>
          <a:p>
            <a:r>
              <a:rPr lang="zh-CN" altLang="en-US" sz="1200" b="0" i="0" kern="1200" dirty="0" smtClean="0">
                <a:solidFill>
                  <a:schemeClr val="tx1"/>
                </a:solidFill>
                <a:effectLst/>
                <a:latin typeface="+mn-lt"/>
                <a:ea typeface="+mn-ea"/>
                <a:cs typeface="+mn-cs"/>
              </a:rPr>
              <a:t>实时是每个小时做一次，细粒度是一公里乘一公里范围这么细的状况</a:t>
            </a:r>
            <a:endParaRPr lang="en-US" altLang="zh-CN" sz="1200" b="0" i="0" kern="1200" dirty="0" smtClean="0">
              <a:solidFill>
                <a:schemeClr val="tx1"/>
              </a:solidFill>
              <a:effectLst/>
              <a:latin typeface="+mn-lt"/>
              <a:ea typeface="+mn-ea"/>
              <a:cs typeface="+mn-cs"/>
            </a:endParaRPr>
          </a:p>
          <a:p>
            <a:r>
              <a:rPr lang="zh-CN" altLang="en-US" dirty="0" smtClean="0"/>
              <a:t>两部分大数据，一部分是已有站点的实时和历史空气质量读数；另外一部分分为五个数据源，气象（风速、风向、湿度），车的平均速度，人的移动，区域</a:t>
            </a:r>
            <a:r>
              <a:rPr lang="en-US" altLang="zh-CN" dirty="0" smtClean="0"/>
              <a:t>POI</a:t>
            </a:r>
            <a:r>
              <a:rPr lang="zh-CN" altLang="en-US" dirty="0" smtClean="0"/>
              <a:t>数量（酒吧，餐饮，厂矿，房屋密度），道路结构（高速路、红绿灯）</a:t>
            </a:r>
            <a:endParaRPr lang="en-US" altLang="zh-CN" dirty="0" smtClean="0"/>
          </a:p>
          <a:p>
            <a:r>
              <a:rPr lang="zh-CN" altLang="en-US" dirty="0" smtClean="0"/>
              <a:t>利用机器学习算法建立数据和空气质量的映射关系</a:t>
            </a:r>
            <a:endParaRPr lang="zh-CN" altLang="en-US" dirty="0"/>
          </a:p>
        </p:txBody>
      </p:sp>
      <p:sp>
        <p:nvSpPr>
          <p:cNvPr id="4" name="Slide Number Placeholder 3"/>
          <p:cNvSpPr>
            <a:spLocks noGrp="1"/>
          </p:cNvSpPr>
          <p:nvPr>
            <p:ph type="sldNum" sz="quarter" idx="10"/>
          </p:nvPr>
        </p:nvSpPr>
        <p:spPr/>
        <p:txBody>
          <a:bodyPr/>
          <a:lstStyle/>
          <a:p>
            <a:fld id="{E3F33F7C-AAA6-4EDE-9C0C-60CF3AF048E8}" type="slidenum">
              <a:rPr lang="zh-CN" altLang="en-US" smtClean="0"/>
              <a:t>10</a:t>
            </a:fld>
            <a:endParaRPr lang="zh-CN" altLang="en-US"/>
          </a:p>
        </p:txBody>
      </p:sp>
    </p:spTree>
    <p:extLst>
      <p:ext uri="{BB962C8B-B14F-4D97-AF65-F5344CB8AC3E}">
        <p14:creationId xmlns:p14="http://schemas.microsoft.com/office/powerpoint/2010/main" val="4682065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网格及影响区域：城市划分为网格，假设网格内空气质量是均匀的；是由</a:t>
            </a:r>
            <a:r>
              <a:rPr lang="en-US" altLang="zh-CN" dirty="0" smtClean="0"/>
              <a:t>9</a:t>
            </a:r>
            <a:r>
              <a:rPr lang="zh-CN" altLang="en-US" dirty="0" smtClean="0"/>
              <a:t>个影响区域的影响因素共同决定的</a:t>
            </a:r>
            <a:endParaRPr lang="en-US" altLang="zh-CN" dirty="0" smtClean="0"/>
          </a:p>
          <a:p>
            <a:r>
              <a:rPr lang="en-US" altLang="zh-CN" dirty="0" smtClean="0"/>
              <a:t>POI</a:t>
            </a:r>
            <a:r>
              <a:rPr lang="zh-CN" altLang="en-US" dirty="0" smtClean="0"/>
              <a:t>在地理信息系统中可以是一个学校、一个商店、一个公交站等，包含名称、类别、坐标等信息</a:t>
            </a:r>
            <a:endParaRPr lang="en-US" altLang="zh-CN" dirty="0" smtClean="0"/>
          </a:p>
          <a:p>
            <a:endParaRPr lang="en-US" altLang="zh-CN" dirty="0" smtClean="0"/>
          </a:p>
          <a:p>
            <a:r>
              <a:rPr lang="zh-CN" altLang="en-US" dirty="0" smtClean="0"/>
              <a:t>框架主要分为离线学习和在线推理两个部分，生成预处理</a:t>
            </a:r>
            <a:r>
              <a:rPr lang="en-US" altLang="zh-CN" dirty="0" smtClean="0"/>
              <a:t>/</a:t>
            </a:r>
            <a:r>
              <a:rPr lang="zh-CN" altLang="en-US" dirty="0" smtClean="0"/>
              <a:t>推理</a:t>
            </a:r>
            <a:r>
              <a:rPr lang="en-US" altLang="zh-CN" dirty="0" smtClean="0"/>
              <a:t>/</a:t>
            </a:r>
            <a:r>
              <a:rPr lang="zh-CN" altLang="en-US" dirty="0" smtClean="0"/>
              <a:t>学习数据流</a:t>
            </a:r>
            <a:endParaRPr lang="en-US" altLang="zh-CN" dirty="0" smtClean="0"/>
          </a:p>
          <a:p>
            <a:r>
              <a:rPr lang="zh-CN" altLang="en-US" dirty="0" smtClean="0"/>
              <a:t>预处理数据流：处理数据。由车辆获得的空间轨迹映射到道路网络，分别存到轨迹数据库中用于离线学习、地理索引中用于提高在线推理的效率</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学习数据流：学习</a:t>
            </a:r>
            <a:r>
              <a:rPr lang="en-US" altLang="zh-CN" dirty="0" smtClean="0"/>
              <a:t>model</a:t>
            </a:r>
            <a:r>
              <a:rPr lang="zh-CN" altLang="en-US" sz="1200" b="0" i="0" kern="1200" dirty="0" smtClean="0">
                <a:solidFill>
                  <a:schemeClr val="tx1"/>
                </a:solidFill>
                <a:effectLst/>
                <a:latin typeface="+mn-lt"/>
                <a:ea typeface="+mn-ea"/>
                <a:cs typeface="+mn-cs"/>
              </a:rPr>
              <a:t>。</a:t>
            </a:r>
            <a:r>
              <a:rPr lang="zh-CN" altLang="en-US" dirty="0" smtClean="0"/>
              <a:t>有观测点的网格和影响区域的特征，构成了训练集；训练集少，提出一种基于协同训练的半监督学习方法</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推理数据流：根据影响区域的特征，推理</a:t>
            </a:r>
            <a:r>
              <a:rPr lang="zh-CN" altLang="en-US" dirty="0" smtClean="0"/>
              <a:t>地区的实时和细粒度空气质量。</a:t>
            </a:r>
            <a:r>
              <a:rPr lang="zh-CN" altLang="en-US" sz="1200" b="0" i="0" kern="1200" dirty="0" smtClean="0">
                <a:solidFill>
                  <a:schemeClr val="tx1"/>
                </a:solidFill>
                <a:effectLst/>
                <a:latin typeface="+mn-lt"/>
                <a:ea typeface="+mn-ea"/>
                <a:cs typeface="+mn-cs"/>
              </a:rPr>
              <a:t>空间相关可以离线，时间相关在线计算。</a:t>
            </a:r>
            <a:r>
              <a:rPr lang="en-US" altLang="zh-CN" sz="1200" b="0" i="0" kern="1200" dirty="0" smtClean="0">
                <a:solidFill>
                  <a:schemeClr val="tx1"/>
                </a:solidFill>
                <a:effectLst/>
                <a:latin typeface="+mn-lt"/>
                <a:ea typeface="+mn-ea"/>
                <a:cs typeface="+mn-cs"/>
              </a:rPr>
              <a:t>ST-index</a:t>
            </a:r>
            <a:r>
              <a:rPr lang="zh-CN" altLang="en-US" sz="1200" b="0" i="0" kern="1200" dirty="0" smtClean="0">
                <a:solidFill>
                  <a:schemeClr val="tx1"/>
                </a:solidFill>
                <a:effectLst/>
                <a:latin typeface="+mn-lt"/>
                <a:ea typeface="+mn-ea"/>
                <a:cs typeface="+mn-cs"/>
              </a:rPr>
              <a:t>加速在线计算</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sz="1200" b="0" i="0" kern="1200" dirty="0" smtClean="0">
              <a:solidFill>
                <a:schemeClr val="tx1"/>
              </a:solidFill>
              <a:effectLst/>
              <a:latin typeface="+mn-lt"/>
              <a:ea typeface="+mn-ea"/>
              <a:cs typeface="+mn-cs"/>
            </a:endParaRPr>
          </a:p>
          <a:p>
            <a:r>
              <a:rPr lang="zh-CN" altLang="en-US" dirty="0" smtClean="0"/>
              <a:t>从每个网格的影响区域观察到的各种数据中提取特征；根据时空数据的属性，分为时间</a:t>
            </a:r>
            <a:r>
              <a:rPr lang="en-US" altLang="zh-CN" dirty="0" smtClean="0"/>
              <a:t>/</a:t>
            </a:r>
            <a:r>
              <a:rPr lang="zh-CN" altLang="en-US" dirty="0" smtClean="0"/>
              <a:t>空间相关的两个特征集；</a:t>
            </a:r>
            <a:endParaRPr lang="en-US" altLang="zh-CN" dirty="0" smtClean="0"/>
          </a:p>
          <a:p>
            <a:r>
              <a:rPr lang="zh-CN" altLang="en-US" dirty="0" smtClean="0"/>
              <a:t>时间分类器</a:t>
            </a:r>
            <a:r>
              <a:rPr lang="en-US" altLang="zh-CN" dirty="0" smtClean="0"/>
              <a:t>(TC)</a:t>
            </a:r>
            <a:r>
              <a:rPr lang="zh-CN" altLang="en-US" dirty="0" smtClean="0"/>
              <a:t>，利用与时间相关的特征来估计某一地点空气质量的时间变化；空间分类器</a:t>
            </a:r>
            <a:r>
              <a:rPr lang="en-US" altLang="zh-CN" dirty="0" smtClean="0"/>
              <a:t>(SC)</a:t>
            </a:r>
            <a:r>
              <a:rPr lang="zh-CN" altLang="en-US" dirty="0" smtClean="0"/>
              <a:t>，利用空间相关的特征来建模不同位置空气质量之间的空间相关性</a:t>
            </a:r>
            <a:endParaRPr lang="en-US" altLang="zh-CN"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11</a:t>
            </a:fld>
            <a:endParaRPr lang="zh-CN" altLang="en-US"/>
          </a:p>
        </p:txBody>
      </p:sp>
    </p:spTree>
    <p:extLst>
      <p:ext uri="{BB962C8B-B14F-4D97-AF65-F5344CB8AC3E}">
        <p14:creationId xmlns:p14="http://schemas.microsoft.com/office/powerpoint/2010/main" val="14697770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气象相关特征：温度，湿度，气压，风速，天气</a:t>
            </a:r>
            <a:endParaRPr lang="en-US" altLang="zh-CN" dirty="0" smtClean="0"/>
          </a:p>
          <a:p>
            <a:r>
              <a:rPr lang="zh-CN" altLang="en-US" sz="1200" b="0" i="0" kern="1200" dirty="0" smtClean="0">
                <a:solidFill>
                  <a:schemeClr val="tx1"/>
                </a:solidFill>
                <a:effectLst/>
                <a:latin typeface="+mn-lt"/>
                <a:ea typeface="+mn-ea"/>
                <a:cs typeface="+mn-cs"/>
              </a:rPr>
              <a:t>高风速会分散</a:t>
            </a:r>
            <a:r>
              <a:rPr lang="en-US" altLang="zh-CN" sz="1200" b="0" i="0" kern="1200" dirty="0" smtClean="0">
                <a:solidFill>
                  <a:schemeClr val="tx1"/>
                </a:solidFill>
                <a:effectLst/>
                <a:latin typeface="+mn-lt"/>
                <a:ea typeface="+mn-ea"/>
                <a:cs typeface="+mn-cs"/>
              </a:rPr>
              <a:t>PM10</a:t>
            </a:r>
            <a:r>
              <a:rPr lang="zh-CN" altLang="en-US" sz="1200" b="0" i="0" kern="1200" dirty="0" smtClean="0">
                <a:solidFill>
                  <a:schemeClr val="tx1"/>
                </a:solidFill>
                <a:effectLst/>
                <a:latin typeface="+mn-lt"/>
                <a:ea typeface="+mn-ea"/>
                <a:cs typeface="+mn-cs"/>
              </a:rPr>
              <a:t>的浓度，而高湿度通常会导致高浓度。高压会产生良好的空气质量指数。温度的影响不是很明显，但是，当温度高湿度低，或当压力高温和低时，良好的空气质量指数更有可能</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交通相关特征。为每个网格确定三个特性。根据车辆在过去一小时内穿越网格的空间轨迹计算得出的</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期望速度：检索落在每个网格影响区域内的点，计算任意两个连续点之间的距离，每一点的速度</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速度标准偏差：反映了在过去的一个小时内不同车辆的行驶情况</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速度分布：将速度离散化为三个区间</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人类移动特征：人类的流动性意味着有用的信息，例如一个位置的土地使用、交通流量和一个区域的功能</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如住宅区或商业区</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，这可能有助于推断空气质量。例如取自手机</a:t>
            </a:r>
            <a:r>
              <a:rPr lang="en-US" altLang="zh-CN" sz="1200" b="0" i="0" kern="1200" dirty="0" smtClean="0">
                <a:solidFill>
                  <a:schemeClr val="tx1"/>
                </a:solidFill>
                <a:effectLst/>
                <a:latin typeface="+mn-lt"/>
                <a:ea typeface="+mn-ea"/>
                <a:cs typeface="+mn-cs"/>
              </a:rPr>
              <a:t>GPS</a:t>
            </a:r>
            <a:r>
              <a:rPr lang="zh-CN" altLang="en-US" sz="1200" b="0" i="0" kern="1200" dirty="0" smtClean="0">
                <a:solidFill>
                  <a:schemeClr val="tx1"/>
                </a:solidFill>
                <a:effectLst/>
                <a:latin typeface="+mn-lt"/>
                <a:ea typeface="+mn-ea"/>
                <a:cs typeface="+mn-cs"/>
              </a:rPr>
              <a:t>定位的移动</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兴趣点相关特征：特定</a:t>
            </a:r>
            <a:r>
              <a:rPr lang="en-US" altLang="zh-CN" sz="1200" b="0" i="0" kern="1200" dirty="0" smtClean="0">
                <a:solidFill>
                  <a:schemeClr val="tx1"/>
                </a:solidFill>
                <a:effectLst/>
                <a:latin typeface="+mn-lt"/>
                <a:ea typeface="+mn-ea"/>
                <a:cs typeface="+mn-cs"/>
              </a:rPr>
              <a:t>POIs</a:t>
            </a:r>
            <a:r>
              <a:rPr lang="zh-CN" altLang="en-US" sz="1200" b="0" i="0" kern="1200" dirty="0" smtClean="0">
                <a:solidFill>
                  <a:schemeClr val="tx1"/>
                </a:solidFill>
                <a:effectLst/>
                <a:latin typeface="+mn-lt"/>
                <a:ea typeface="+mn-ea"/>
                <a:cs typeface="+mn-cs"/>
              </a:rPr>
              <a:t>的数量；两季度之间</a:t>
            </a:r>
            <a:r>
              <a:rPr lang="en-US" altLang="zh-CN" sz="1200" b="0" i="0" kern="1200" dirty="0" smtClean="0">
                <a:solidFill>
                  <a:schemeClr val="tx1"/>
                </a:solidFill>
                <a:effectLst/>
                <a:latin typeface="+mn-lt"/>
                <a:ea typeface="+mn-ea"/>
                <a:cs typeface="+mn-cs"/>
              </a:rPr>
              <a:t>POI</a:t>
            </a:r>
            <a:r>
              <a:rPr lang="zh-CN" altLang="en-US" sz="1200" b="0" i="0" kern="1200" dirty="0" smtClean="0">
                <a:solidFill>
                  <a:schemeClr val="tx1"/>
                </a:solidFill>
                <a:effectLst/>
                <a:latin typeface="+mn-lt"/>
                <a:ea typeface="+mn-ea"/>
                <a:cs typeface="+mn-cs"/>
              </a:rPr>
              <a:t>数量的变化</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道路网络相关特征：高速路总长，其他低水平路段长度，交叉口的数量</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数据被分为时空数据：</a:t>
            </a:r>
            <a:r>
              <a:rPr lang="zh-CN" altLang="en-US" dirty="0" smtClean="0"/>
              <a:t>例如温度，湿度，车辆速度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时间数据；</a:t>
            </a:r>
            <a:r>
              <a:rPr lang="zh-CN" altLang="en-US" dirty="0" smtClean="0"/>
              <a:t>一个地区的</a:t>
            </a:r>
            <a:r>
              <a:rPr lang="en-US" altLang="zh-CN" dirty="0" smtClean="0"/>
              <a:t>POIs</a:t>
            </a:r>
            <a:r>
              <a:rPr lang="zh-CN" altLang="en-US" dirty="0" smtClean="0"/>
              <a:t>密度和道路长度</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空间特征</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FB080AD-B33F-4254-9C37-8250C2DB56F8}" type="slidenum">
              <a:rPr lang="zh-CN" altLang="en-US" smtClean="0"/>
              <a:t>12</a:t>
            </a:fld>
            <a:endParaRPr lang="zh-CN" altLang="en-US"/>
          </a:p>
        </p:txBody>
      </p:sp>
    </p:spTree>
    <p:extLst>
      <p:ext uri="{BB962C8B-B14F-4D97-AF65-F5344CB8AC3E}">
        <p14:creationId xmlns:p14="http://schemas.microsoft.com/office/powerpoint/2010/main" val="42696655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选定的特征对空气质量的影响，数据说明</a:t>
            </a:r>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13</a:t>
            </a:fld>
            <a:endParaRPr lang="zh-CN" altLang="en-US"/>
          </a:p>
        </p:txBody>
      </p:sp>
    </p:spTree>
    <p:extLst>
      <p:ext uri="{BB962C8B-B14F-4D97-AF65-F5344CB8AC3E}">
        <p14:creationId xmlns:p14="http://schemas.microsoft.com/office/powerpoint/2010/main" val="2108532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白圈是区域的空气质量是已知的，蓝圈要预测。首先一个地方的空气质量有时序相关性，用纵向的箭头表示，也就是说如果这个小时空气质量不好会影响到下个小时空气质量。第二，不同地方的空气质量有空间相关性，用红色箭头表示，因为污染物会传播飘散。因此一个好的空气质量模型一定能够同时对一个地方的空气质量的时序相关性以及不同地方的空气质量的空间相关性进行建模。</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空间分类器可以通过周边的值来计算中心值，而时序预测则根据它自己的读数预测它未来的数值</a:t>
            </a:r>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14</a:t>
            </a:fld>
            <a:endParaRPr lang="zh-CN" altLang="en-US"/>
          </a:p>
        </p:txBody>
      </p:sp>
    </p:spTree>
    <p:extLst>
      <p:ext uri="{BB962C8B-B14F-4D97-AF65-F5344CB8AC3E}">
        <p14:creationId xmlns:p14="http://schemas.microsoft.com/office/powerpoint/2010/main" val="88352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 理想情况下，每个实例的两个特征集在给定类的情况下是条件独立的，并且可以仅从每个视图准确地预测实例的类</a:t>
            </a:r>
            <a:endParaRPr lang="en-US" altLang="zh-CN" dirty="0" smtClean="0"/>
          </a:p>
          <a:p>
            <a:r>
              <a:rPr lang="zh-CN" altLang="en-US" dirty="0" smtClean="0"/>
              <a:t>两个模型被集成到算法</a:t>
            </a:r>
            <a:r>
              <a:rPr lang="en-US" altLang="zh-CN" dirty="0" smtClean="0"/>
              <a:t>1</a:t>
            </a:r>
            <a:r>
              <a:rPr lang="zh-CN" altLang="en-US" dirty="0" smtClean="0"/>
              <a:t>中提出的基于协同训练的学习框架中。首先用两组独立的特征训练两个分类器； 然后，训练的</a:t>
            </a:r>
            <a:r>
              <a:rPr lang="en-US" altLang="zh-CN" dirty="0" smtClean="0"/>
              <a:t>SC</a:t>
            </a:r>
            <a:r>
              <a:rPr lang="zh-CN" altLang="en-US" dirty="0" smtClean="0"/>
              <a:t>和</a:t>
            </a:r>
            <a:r>
              <a:rPr lang="en-US" altLang="zh-CN" dirty="0" smtClean="0"/>
              <a:t>TC</a:t>
            </a:r>
            <a:r>
              <a:rPr lang="zh-CN" altLang="en-US" dirty="0" smtClean="0"/>
              <a:t>用于迭代地推断未标记的网格，将最可信地分类的示例添加到用于下一轮训练的标记数据集中，直到变为空或已经执行了某些轮次。 当该算法结束时，返回</a:t>
            </a:r>
            <a:r>
              <a:rPr lang="en-US" altLang="zh-CN" dirty="0" smtClean="0"/>
              <a:t>SC</a:t>
            </a:r>
            <a:r>
              <a:rPr lang="zh-CN" altLang="en-US" dirty="0" smtClean="0"/>
              <a:t>和</a:t>
            </a:r>
            <a:r>
              <a:rPr lang="en-US" altLang="zh-CN" dirty="0" smtClean="0"/>
              <a:t>TC</a:t>
            </a:r>
          </a:p>
          <a:p>
            <a:endParaRPr lang="en-US" altLang="zh-CN" dirty="0" smtClean="0"/>
          </a:p>
          <a:p>
            <a:r>
              <a:rPr lang="zh-CN" altLang="en-US" dirty="0" smtClean="0"/>
              <a:t>在推理阶段，根据该函数来确定网格的</a:t>
            </a:r>
            <a:r>
              <a:rPr lang="en-US" altLang="zh-CN" dirty="0" smtClean="0"/>
              <a:t>AQI</a:t>
            </a:r>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15</a:t>
            </a:fld>
            <a:endParaRPr lang="zh-CN" altLang="en-US"/>
          </a:p>
        </p:txBody>
      </p:sp>
    </p:spTree>
    <p:extLst>
      <p:ext uri="{BB962C8B-B14F-4D97-AF65-F5344CB8AC3E}">
        <p14:creationId xmlns:p14="http://schemas.microsoft.com/office/powerpoint/2010/main" val="31232523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时间分类模型：输入</a:t>
            </a:r>
            <a:r>
              <a:rPr lang="en-US" altLang="zh-CN" dirty="0" smtClean="0"/>
              <a:t>--</a:t>
            </a:r>
            <a:r>
              <a:rPr lang="zh-CN" altLang="en-US" dirty="0" smtClean="0"/>
              <a:t>空间天气</a:t>
            </a:r>
            <a:r>
              <a:rPr lang="en-US" altLang="zh-CN" dirty="0" smtClean="0"/>
              <a:t>Fm,</a:t>
            </a:r>
            <a:r>
              <a:rPr lang="zh-CN" altLang="en-US" dirty="0" smtClean="0"/>
              <a:t>交通相关</a:t>
            </a:r>
            <a:r>
              <a:rPr lang="en-US" altLang="zh-CN" dirty="0" smtClean="0"/>
              <a:t>Ft,</a:t>
            </a:r>
            <a:r>
              <a:rPr lang="zh-CN" altLang="en-US" dirty="0" smtClean="0"/>
              <a:t>人类移动</a:t>
            </a:r>
            <a:r>
              <a:rPr lang="en-US" altLang="zh-CN" dirty="0" err="1" smtClean="0"/>
              <a:t>Fh</a:t>
            </a:r>
            <a:r>
              <a:rPr lang="zh-CN" altLang="en-US" dirty="0" smtClean="0"/>
              <a:t>；输出</a:t>
            </a:r>
            <a:r>
              <a:rPr lang="en-US" altLang="zh-CN" dirty="0" smtClean="0"/>
              <a:t>--AQI</a:t>
            </a:r>
          </a:p>
          <a:p>
            <a:r>
              <a:rPr lang="en-US" altLang="zh-CN" sz="1200" b="0" i="0" kern="1200" dirty="0" smtClean="0">
                <a:solidFill>
                  <a:schemeClr val="tx1"/>
                </a:solidFill>
                <a:effectLst/>
                <a:latin typeface="+mn-lt"/>
                <a:ea typeface="+mn-ea"/>
                <a:cs typeface="+mn-cs"/>
              </a:rPr>
              <a:t>CRF:</a:t>
            </a:r>
            <a:r>
              <a:rPr lang="zh-CN" altLang="en-US" sz="1200" b="0" i="0" kern="1200" dirty="0" smtClean="0">
                <a:solidFill>
                  <a:schemeClr val="tx1"/>
                </a:solidFill>
                <a:effectLst/>
                <a:latin typeface="+mn-lt"/>
                <a:ea typeface="+mn-ea"/>
                <a:cs typeface="+mn-cs"/>
              </a:rPr>
              <a:t>线性链条件随机场算法，是一个无向图</a:t>
            </a:r>
            <a:r>
              <a:rPr lang="zh-CN" altLang="en-US" sz="1200" b="0" i="0" kern="1200" dirty="0" smtClean="0">
                <a:solidFill>
                  <a:schemeClr val="tx1"/>
                </a:solidFill>
                <a:effectLst/>
                <a:latin typeface="+mn-lt"/>
                <a:ea typeface="+mn-ea"/>
                <a:cs typeface="+mn-cs"/>
              </a:rPr>
              <a:t>模型。</a:t>
            </a:r>
            <a:r>
              <a:rPr lang="en-US" altLang="zh-CN" sz="1200" b="0" i="0" kern="1200" dirty="0" smtClean="0">
                <a:solidFill>
                  <a:schemeClr val="tx1"/>
                </a:solidFill>
                <a:effectLst/>
                <a:latin typeface="+mn-lt"/>
                <a:ea typeface="+mn-ea"/>
                <a:cs typeface="+mn-cs"/>
              </a:rPr>
              <a:t>CRFs</a:t>
            </a:r>
            <a:r>
              <a:rPr lang="zh-CN" altLang="en-US" sz="1200" b="0" i="0" kern="1200" dirty="0" smtClean="0">
                <a:solidFill>
                  <a:schemeClr val="tx1"/>
                </a:solidFill>
                <a:effectLst/>
                <a:latin typeface="+mn-lt"/>
                <a:ea typeface="+mn-ea"/>
                <a:cs typeface="+mn-cs"/>
              </a:rPr>
              <a:t>优于隐藏马尔可夫模型是特征之间独立性假设的松弛</a:t>
            </a:r>
            <a:r>
              <a:rPr lang="zh-CN" altLang="en-US" sz="1200" b="0" i="0" kern="1200" dirty="0" smtClean="0">
                <a:solidFill>
                  <a:schemeClr val="tx1"/>
                </a:solidFill>
                <a:effectLst/>
                <a:latin typeface="+mn-lt"/>
                <a:ea typeface="+mn-ea"/>
                <a:cs typeface="+mn-cs"/>
              </a:rPr>
              <a:t>。给定一组输入随机变量条件下另一组输出随机变量的条件概率分布模型。隐马尔可夫模型中存在两个假设：输出独立性假设和马尔可夫性假设。其中，输出独立性假设要求序列数据严格相互独立才能保证推导的正确性，而事实上大多数序列数据不能被表示成一系列独立事件。而条件随机场则使用一种概率图模型，具有表达长距离依赖性和交叠性特征的能力，能够较好地解决标注（分类）偏置等问题的优点，而且所有特征可以进行全局归一化，能够求得全局的最优解。</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r>
              <a:rPr lang="en-US" altLang="zh-CN" sz="1200" b="0" i="0" kern="1200" dirty="0" smtClean="0">
                <a:solidFill>
                  <a:schemeClr val="tx1"/>
                </a:solidFill>
                <a:effectLst/>
                <a:latin typeface="+mn-lt"/>
                <a:ea typeface="+mn-ea"/>
                <a:cs typeface="+mn-cs"/>
              </a:rPr>
              <a:t>G = (X,Y) Y</a:t>
            </a:r>
            <a:r>
              <a:rPr lang="zh-CN" altLang="en-US" sz="1200" b="0" i="0" kern="1200" dirty="0" smtClean="0">
                <a:solidFill>
                  <a:schemeClr val="tx1"/>
                </a:solidFill>
                <a:effectLst/>
                <a:latin typeface="+mn-lt"/>
                <a:ea typeface="+mn-ea"/>
                <a:cs typeface="+mn-cs"/>
              </a:rPr>
              <a:t>表示给定由白色节点表示的观察序列要推断的隐藏状态变量，</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中的</a:t>
            </a:r>
            <a:r>
              <a:rPr lang="en-US" altLang="zh-CN" sz="1200" b="0" i="0" kern="1200" dirty="0" smtClean="0">
                <a:solidFill>
                  <a:schemeClr val="tx1"/>
                </a:solidFill>
                <a:effectLst/>
                <a:latin typeface="+mn-lt"/>
                <a:ea typeface="+mn-ea"/>
                <a:cs typeface="+mn-cs"/>
              </a:rPr>
              <a:t>t</a:t>
            </a:r>
            <a:r>
              <a:rPr lang="zh-CN" altLang="en-US" sz="1200" b="0" i="0" kern="1200" dirty="0" smtClean="0">
                <a:solidFill>
                  <a:schemeClr val="tx1"/>
                </a:solidFill>
                <a:effectLst/>
                <a:latin typeface="+mn-lt"/>
                <a:ea typeface="+mn-ea"/>
                <a:cs typeface="+mn-cs"/>
              </a:rPr>
              <a:t>是以小时为单位的时间戳。</a:t>
            </a:r>
            <a:r>
              <a:rPr lang="en-US" altLang="zh-CN" sz="1200" b="0" i="0" kern="1200" dirty="0" smtClean="0">
                <a:solidFill>
                  <a:schemeClr val="tx1"/>
                </a:solidFill>
                <a:effectLst/>
                <a:latin typeface="+mn-lt"/>
                <a:ea typeface="+mn-ea"/>
                <a:cs typeface="+mn-cs"/>
              </a:rPr>
              <a:t>Yi</a:t>
            </a:r>
            <a:r>
              <a:rPr lang="zh-CN" altLang="en-US" sz="1200" b="0" i="0" kern="1200" dirty="0" smtClean="0">
                <a:solidFill>
                  <a:schemeClr val="tx1"/>
                </a:solidFill>
                <a:effectLst/>
                <a:latin typeface="+mn-lt"/>
                <a:ea typeface="+mn-ea"/>
                <a:cs typeface="+mn-cs"/>
              </a:rPr>
              <a:t>之间形成链。当条件</a:t>
            </a:r>
            <a:r>
              <a:rPr lang="en-US" altLang="zh-CN" sz="1200" b="0" i="0" kern="1200" dirty="0" smtClean="0">
                <a:solidFill>
                  <a:schemeClr val="tx1"/>
                </a:solidFill>
                <a:effectLst/>
                <a:latin typeface="+mn-lt"/>
                <a:ea typeface="+mn-ea"/>
                <a:cs typeface="+mn-cs"/>
              </a:rPr>
              <a:t>X</a:t>
            </a:r>
            <a:r>
              <a:rPr lang="zh-CN" altLang="en-US" sz="1200" b="0" i="0" kern="1200" dirty="0" smtClean="0">
                <a:solidFill>
                  <a:schemeClr val="tx1"/>
                </a:solidFill>
                <a:effectLst/>
                <a:latin typeface="+mn-lt"/>
                <a:ea typeface="+mn-ea"/>
                <a:cs typeface="+mn-cs"/>
              </a:rPr>
              <a:t>成立时，随机变量</a:t>
            </a:r>
            <a:r>
              <a:rPr lang="en-US" altLang="zh-CN" sz="1200" b="0" i="0" kern="1200" dirty="0" smtClean="0">
                <a:solidFill>
                  <a:schemeClr val="tx1"/>
                </a:solidFill>
                <a:effectLst/>
                <a:latin typeface="+mn-lt"/>
                <a:ea typeface="+mn-ea"/>
                <a:cs typeface="+mn-cs"/>
              </a:rPr>
              <a:t>Yi</a:t>
            </a:r>
            <a:r>
              <a:rPr lang="zh-CN" altLang="en-US" sz="1200" b="0" i="0" kern="1200" dirty="0" smtClean="0">
                <a:solidFill>
                  <a:schemeClr val="tx1"/>
                </a:solidFill>
                <a:effectLst/>
                <a:latin typeface="+mn-lt"/>
                <a:ea typeface="+mn-ea"/>
                <a:cs typeface="+mn-cs"/>
              </a:rPr>
              <a:t>符合图的马尔可夫性质，只和相邻节点相关</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定义过渡特征函数，和观测序列，</a:t>
            </a:r>
            <a:r>
              <a:rPr lang="en-US" altLang="zh-CN" sz="1200" b="0" i="0" kern="1200" dirty="0" err="1" smtClean="0">
                <a:solidFill>
                  <a:schemeClr val="tx1"/>
                </a:solidFill>
                <a:effectLst/>
                <a:latin typeface="+mn-lt"/>
                <a:ea typeface="+mn-ea"/>
                <a:cs typeface="+mn-cs"/>
              </a:rPr>
              <a:t>i</a:t>
            </a:r>
            <a:r>
              <a:rPr lang="zh-CN" altLang="en-US" sz="1200" b="0" i="0" kern="1200" dirty="0" smtClean="0">
                <a:solidFill>
                  <a:schemeClr val="tx1"/>
                </a:solidFill>
                <a:effectLst/>
                <a:latin typeface="+mn-lt"/>
                <a:ea typeface="+mn-ea"/>
                <a:cs typeface="+mn-cs"/>
              </a:rPr>
              <a:t>及</a:t>
            </a:r>
            <a:r>
              <a:rPr lang="en-US" altLang="zh-CN" sz="1200" b="0" i="0" kern="1200" dirty="0" smtClean="0">
                <a:solidFill>
                  <a:schemeClr val="tx1"/>
                </a:solidFill>
                <a:effectLst/>
                <a:latin typeface="+mn-lt"/>
                <a:ea typeface="+mn-ea"/>
                <a:cs typeface="+mn-cs"/>
              </a:rPr>
              <a:t>i-1</a:t>
            </a:r>
            <a:r>
              <a:rPr lang="zh-CN" altLang="en-US" sz="1200" b="0" i="0" kern="1200" dirty="0" smtClean="0">
                <a:solidFill>
                  <a:schemeClr val="tx1"/>
                </a:solidFill>
                <a:effectLst/>
                <a:latin typeface="+mn-lt"/>
                <a:ea typeface="+mn-ea"/>
                <a:cs typeface="+mn-cs"/>
              </a:rPr>
              <a:t>时间标签相关；定义状态函数，</a:t>
            </a:r>
            <a:r>
              <a:rPr lang="en-US" altLang="zh-CN" sz="1200" b="0" i="0" kern="1200" dirty="0" err="1" smtClean="0">
                <a:solidFill>
                  <a:schemeClr val="tx1"/>
                </a:solidFill>
                <a:effectLst/>
                <a:latin typeface="+mn-lt"/>
                <a:ea typeface="+mn-ea"/>
                <a:cs typeface="+mn-cs"/>
              </a:rPr>
              <a:t>i</a:t>
            </a:r>
            <a:r>
              <a:rPr lang="zh-CN" altLang="en-US" sz="1200" b="0" i="0" kern="1200" dirty="0" smtClean="0">
                <a:solidFill>
                  <a:schemeClr val="tx1"/>
                </a:solidFill>
                <a:effectLst/>
                <a:latin typeface="+mn-lt"/>
                <a:ea typeface="+mn-ea"/>
                <a:cs typeface="+mn-cs"/>
              </a:rPr>
              <a:t>时刻标签和观测序列相关；这可以被认为是对输入序列的测量，其部分地确定了每个可能值</a:t>
            </a:r>
            <a:r>
              <a:rPr lang="en-US" altLang="zh-CN" sz="1200" b="0" i="0" kern="1200" dirty="0" smtClean="0">
                <a:solidFill>
                  <a:schemeClr val="tx1"/>
                </a:solidFill>
                <a:effectLst/>
                <a:latin typeface="+mn-lt"/>
                <a:ea typeface="+mn-ea"/>
                <a:cs typeface="+mn-cs"/>
              </a:rPr>
              <a:t>Yi</a:t>
            </a:r>
            <a:r>
              <a:rPr lang="zh-CN" altLang="en-US" sz="1200" b="0" i="0" kern="1200" dirty="0" smtClean="0">
                <a:solidFill>
                  <a:schemeClr val="tx1"/>
                </a:solidFill>
                <a:effectLst/>
                <a:latin typeface="+mn-lt"/>
                <a:ea typeface="+mn-ea"/>
                <a:cs typeface="+mn-cs"/>
              </a:rPr>
              <a:t>的可能性；该模型为每个特征分配一个数值权重，并将它们组合起来，以确定特定值</a:t>
            </a:r>
            <a:r>
              <a:rPr lang="en-US" altLang="zh-CN" sz="1200" b="0" i="0" kern="1200" dirty="0" smtClean="0">
                <a:solidFill>
                  <a:schemeClr val="tx1"/>
                </a:solidFill>
                <a:effectLst/>
                <a:latin typeface="+mn-lt"/>
                <a:ea typeface="+mn-ea"/>
                <a:cs typeface="+mn-cs"/>
              </a:rPr>
              <a:t>Yi</a:t>
            </a:r>
            <a:r>
              <a:rPr lang="zh-CN" altLang="en-US" sz="1200" b="0" i="0" kern="1200" dirty="0" smtClean="0">
                <a:solidFill>
                  <a:schemeClr val="tx1"/>
                </a:solidFill>
                <a:effectLst/>
                <a:latin typeface="+mn-lt"/>
                <a:ea typeface="+mn-ea"/>
                <a:cs typeface="+mn-cs"/>
              </a:rPr>
              <a:t>的概率。对于给定的</a:t>
            </a:r>
            <a:r>
              <a:rPr lang="en-US" altLang="zh-CN" sz="1200" b="0" i="0" kern="1200" dirty="0" smtClean="0">
                <a:solidFill>
                  <a:schemeClr val="tx1"/>
                </a:solidFill>
                <a:effectLst/>
                <a:latin typeface="+mn-lt"/>
                <a:ea typeface="+mn-ea"/>
                <a:cs typeface="+mn-cs"/>
              </a:rPr>
              <a:t>k</a:t>
            </a:r>
            <a:r>
              <a:rPr lang="zh-CN" altLang="en-US" sz="1200" b="0" i="0" kern="1200" dirty="0" smtClean="0">
                <a:solidFill>
                  <a:schemeClr val="tx1"/>
                </a:solidFill>
                <a:effectLst/>
                <a:latin typeface="+mn-lt"/>
                <a:ea typeface="+mn-ea"/>
                <a:cs typeface="+mn-cs"/>
              </a:rPr>
              <a:t>序列，通过最大似然学习来完成学习参数，这可以通过梯度下降来解决</a:t>
            </a:r>
            <a:r>
              <a:rPr lang="zh-CN" altLang="en-US" sz="1200" b="0" i="0" kern="1200" dirty="0" smtClean="0">
                <a:solidFill>
                  <a:schemeClr val="tx1"/>
                </a:solidFill>
                <a:effectLst/>
                <a:latin typeface="+mn-lt"/>
                <a:ea typeface="+mn-ea"/>
                <a:cs typeface="+mn-cs"/>
              </a:rPr>
              <a:t>。  </a:t>
            </a:r>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空间分类模型：</a:t>
            </a:r>
            <a:r>
              <a:rPr lang="en-US" altLang="zh-CN" sz="1200" b="0" i="0" kern="1200" baseline="0" dirty="0" smtClean="0">
                <a:solidFill>
                  <a:schemeClr val="tx1"/>
                </a:solidFill>
                <a:effectLst/>
                <a:latin typeface="+mn-lt"/>
                <a:ea typeface="+mn-ea"/>
                <a:cs typeface="+mn-cs"/>
              </a:rPr>
              <a:t>input generation</a:t>
            </a:r>
            <a:r>
              <a:rPr lang="zh-CN" altLang="en-US" sz="1200" b="0" i="0" kern="1200" baseline="0" dirty="0" smtClean="0">
                <a:solidFill>
                  <a:schemeClr val="tx1"/>
                </a:solidFill>
                <a:effectLst/>
                <a:latin typeface="+mn-lt"/>
                <a:ea typeface="+mn-ea"/>
                <a:cs typeface="+mn-cs"/>
              </a:rPr>
              <a:t>选</a:t>
            </a:r>
            <a:r>
              <a:rPr lang="en-US" altLang="zh-CN" sz="1200" b="0" i="0" kern="1200" baseline="0" dirty="0" smtClean="0">
                <a:solidFill>
                  <a:schemeClr val="tx1"/>
                </a:solidFill>
                <a:effectLst/>
                <a:latin typeface="+mn-lt"/>
                <a:ea typeface="+mn-ea"/>
                <a:cs typeface="+mn-cs"/>
              </a:rPr>
              <a:t>n</a:t>
            </a:r>
            <a:r>
              <a:rPr lang="zh-CN" altLang="en-US" sz="1200" b="0" i="0" kern="1200" baseline="0" dirty="0" smtClean="0">
                <a:solidFill>
                  <a:schemeClr val="tx1"/>
                </a:solidFill>
                <a:effectLst/>
                <a:latin typeface="+mn-lt"/>
                <a:ea typeface="+mn-ea"/>
                <a:cs typeface="+mn-cs"/>
              </a:rPr>
              <a:t>个带有标签的网格，与网格</a:t>
            </a:r>
            <a:r>
              <a:rPr lang="en-US" altLang="zh-CN" sz="1200" b="0" i="0" kern="1200" baseline="0" dirty="0" smtClean="0">
                <a:solidFill>
                  <a:schemeClr val="tx1"/>
                </a:solidFill>
                <a:effectLst/>
                <a:latin typeface="+mn-lt"/>
                <a:ea typeface="+mn-ea"/>
                <a:cs typeface="+mn-cs"/>
              </a:rPr>
              <a:t>x</a:t>
            </a:r>
            <a:r>
              <a:rPr lang="zh-CN" altLang="en-US" sz="1200" b="0" i="0" kern="1200" baseline="0" dirty="0" smtClean="0">
                <a:solidFill>
                  <a:schemeClr val="tx1"/>
                </a:solidFill>
                <a:effectLst/>
                <a:latin typeface="+mn-lt"/>
                <a:ea typeface="+mn-ea"/>
                <a:cs typeface="+mn-cs"/>
              </a:rPr>
              <a:t>相关</a:t>
            </a:r>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输入</a:t>
            </a:r>
            <a:r>
              <a:rPr lang="en-US" altLang="zh-CN" sz="1200" b="0" i="0" kern="1200" dirty="0" smtClean="0">
                <a:solidFill>
                  <a:schemeClr val="tx1"/>
                </a:solidFill>
                <a:effectLst/>
                <a:latin typeface="+mn-lt"/>
                <a:ea typeface="+mn-ea"/>
                <a:cs typeface="+mn-cs"/>
              </a:rPr>
              <a:t>—</a:t>
            </a:r>
            <a:r>
              <a:rPr lang="zh-CN" altLang="en-US" sz="1200" b="0" i="0" kern="1200" dirty="0" smtClean="0">
                <a:solidFill>
                  <a:schemeClr val="tx1"/>
                </a:solidFill>
                <a:effectLst/>
                <a:latin typeface="+mn-lt"/>
                <a:ea typeface="+mn-ea"/>
                <a:cs typeface="+mn-cs"/>
              </a:rPr>
              <a:t>兴趣点</a:t>
            </a:r>
            <a:r>
              <a:rPr lang="en-US" altLang="zh-CN" sz="1200" b="0" i="0" kern="1200" dirty="0" err="1" smtClean="0">
                <a:solidFill>
                  <a:schemeClr val="tx1"/>
                </a:solidFill>
                <a:effectLst/>
                <a:latin typeface="+mn-lt"/>
                <a:ea typeface="+mn-ea"/>
                <a:cs typeface="+mn-cs"/>
              </a:rPr>
              <a:t>Fp</a:t>
            </a:r>
            <a:r>
              <a:rPr lang="en-US" altLang="zh-CN" sz="1200" b="0" i="0" kern="1200" dirty="0" smtClean="0">
                <a:solidFill>
                  <a:schemeClr val="tx1"/>
                </a:solidFill>
                <a:effectLst/>
                <a:latin typeface="+mn-lt"/>
                <a:ea typeface="+mn-ea"/>
                <a:cs typeface="+mn-cs"/>
              </a:rPr>
              <a:t>, </a:t>
            </a:r>
            <a:r>
              <a:rPr lang="zh-CN" altLang="en-US" sz="1200" b="0" i="0" kern="1200" dirty="0" smtClean="0">
                <a:solidFill>
                  <a:schemeClr val="tx1"/>
                </a:solidFill>
                <a:effectLst/>
                <a:latin typeface="+mn-lt"/>
                <a:ea typeface="+mn-ea"/>
                <a:cs typeface="+mn-cs"/>
              </a:rPr>
              <a:t>道路网络</a:t>
            </a:r>
            <a:r>
              <a:rPr lang="en-US" altLang="zh-CN" sz="1200" b="0" i="0" kern="1200" dirty="0" smtClean="0">
                <a:solidFill>
                  <a:schemeClr val="tx1"/>
                </a:solidFill>
                <a:effectLst/>
                <a:latin typeface="+mn-lt"/>
                <a:ea typeface="+mn-ea"/>
                <a:cs typeface="+mn-cs"/>
              </a:rPr>
              <a:t>Fr,</a:t>
            </a:r>
            <a:r>
              <a:rPr lang="en-US" altLang="zh-CN" sz="1200" b="0" i="0" kern="1200" baseline="0" dirty="0" smtClean="0">
                <a:solidFill>
                  <a:schemeClr val="tx1"/>
                </a:solidFill>
                <a:effectLst/>
                <a:latin typeface="+mn-lt"/>
                <a:ea typeface="+mn-ea"/>
                <a:cs typeface="+mn-cs"/>
              </a:rPr>
              <a:t> </a:t>
            </a:r>
            <a:r>
              <a:rPr lang="en-US" altLang="zh-CN" sz="1200" b="0" i="0" kern="1200" baseline="0" dirty="0" err="1" smtClean="0">
                <a:solidFill>
                  <a:schemeClr val="tx1"/>
                </a:solidFill>
                <a:effectLst/>
                <a:latin typeface="+mn-lt"/>
                <a:ea typeface="+mn-ea"/>
                <a:cs typeface="+mn-cs"/>
              </a:rPr>
              <a:t>lk</a:t>
            </a:r>
            <a:r>
              <a:rPr lang="zh-CN" altLang="en-US" sz="1200" b="0" i="0" kern="1200" baseline="0" dirty="0" smtClean="0">
                <a:solidFill>
                  <a:schemeClr val="tx1"/>
                </a:solidFill>
                <a:effectLst/>
                <a:latin typeface="+mn-lt"/>
                <a:ea typeface="+mn-ea"/>
                <a:cs typeface="+mn-cs"/>
              </a:rPr>
              <a:t>代表</a:t>
            </a:r>
            <a:r>
              <a:rPr lang="en-US" altLang="zh-CN" sz="1200" b="0" i="0" kern="1200" baseline="0" dirty="0" smtClean="0">
                <a:solidFill>
                  <a:schemeClr val="tx1"/>
                </a:solidFill>
                <a:effectLst/>
                <a:latin typeface="+mn-lt"/>
                <a:ea typeface="+mn-ea"/>
                <a:cs typeface="+mn-cs"/>
              </a:rPr>
              <a:t>location</a:t>
            </a:r>
            <a:r>
              <a:rPr lang="zh-CN" altLang="en-US" sz="1200" b="0" i="0" kern="1200" baseline="0" dirty="0" smtClean="0">
                <a:solidFill>
                  <a:schemeClr val="tx1"/>
                </a:solidFill>
                <a:effectLst/>
                <a:latin typeface="+mn-lt"/>
                <a:ea typeface="+mn-ea"/>
                <a:cs typeface="+mn-cs"/>
              </a:rPr>
              <a:t>，</a:t>
            </a:r>
            <a:r>
              <a:rPr lang="en-US" altLang="zh-CN" sz="1200" b="0" i="0" kern="1200" baseline="0" dirty="0" err="1" smtClean="0">
                <a:solidFill>
                  <a:schemeClr val="tx1"/>
                </a:solidFill>
                <a:effectLst/>
                <a:latin typeface="+mn-lt"/>
                <a:ea typeface="+mn-ea"/>
                <a:cs typeface="+mn-cs"/>
              </a:rPr>
              <a:t>ck</a:t>
            </a:r>
            <a:r>
              <a:rPr lang="zh-CN" altLang="en-US" sz="1200" b="0" i="0" kern="1200" baseline="0" dirty="0" smtClean="0">
                <a:solidFill>
                  <a:schemeClr val="tx1"/>
                </a:solidFill>
                <a:effectLst/>
                <a:latin typeface="+mn-lt"/>
                <a:ea typeface="+mn-ea"/>
                <a:cs typeface="+mn-cs"/>
              </a:rPr>
              <a:t>代表网格</a:t>
            </a:r>
            <a:r>
              <a:rPr lang="en-US" altLang="zh-CN" sz="1200" b="0" i="0" kern="1200" baseline="0" dirty="0" smtClean="0">
                <a:solidFill>
                  <a:schemeClr val="tx1"/>
                </a:solidFill>
                <a:effectLst/>
                <a:latin typeface="+mn-lt"/>
                <a:ea typeface="+mn-ea"/>
                <a:cs typeface="+mn-cs"/>
              </a:rPr>
              <a:t>k</a:t>
            </a:r>
            <a:r>
              <a:rPr lang="zh-CN" altLang="en-US" sz="1200" b="0" i="0" kern="1200" baseline="0" dirty="0" smtClean="0">
                <a:solidFill>
                  <a:schemeClr val="tx1"/>
                </a:solidFill>
                <a:effectLst/>
                <a:latin typeface="+mn-lt"/>
                <a:ea typeface="+mn-ea"/>
                <a:cs typeface="+mn-cs"/>
              </a:rPr>
              <a:t>的</a:t>
            </a:r>
            <a:r>
              <a:rPr lang="en-US" altLang="zh-CN" sz="1200" b="0" i="0" kern="1200" baseline="0" dirty="0" smtClean="0">
                <a:solidFill>
                  <a:schemeClr val="tx1"/>
                </a:solidFill>
                <a:effectLst/>
                <a:latin typeface="+mn-lt"/>
                <a:ea typeface="+mn-ea"/>
                <a:cs typeface="+mn-cs"/>
              </a:rPr>
              <a:t>AQI</a:t>
            </a:r>
            <a:r>
              <a:rPr lang="zh-CN" altLang="en-US" sz="1200" b="0" i="0" kern="1200" baseline="0" dirty="0" smtClean="0">
                <a:solidFill>
                  <a:schemeClr val="tx1"/>
                </a:solidFill>
                <a:effectLst/>
                <a:latin typeface="+mn-lt"/>
                <a:ea typeface="+mn-ea"/>
                <a:cs typeface="+mn-cs"/>
              </a:rPr>
              <a:t>标签。</a:t>
            </a:r>
            <a:r>
              <a:rPr lang="en-US" altLang="zh-CN" sz="1200" b="0" i="0" kern="1200" baseline="0" dirty="0" smtClean="0">
                <a:solidFill>
                  <a:schemeClr val="tx1"/>
                </a:solidFill>
                <a:effectLst/>
                <a:latin typeface="+mn-lt"/>
                <a:ea typeface="+mn-ea"/>
                <a:cs typeface="+mn-cs"/>
              </a:rPr>
              <a:t>D1</a:t>
            </a:r>
            <a:r>
              <a:rPr lang="zh-CN" altLang="en-US" sz="1200" b="0" i="0" kern="1200" baseline="0" dirty="0" smtClean="0">
                <a:solidFill>
                  <a:schemeClr val="tx1"/>
                </a:solidFill>
                <a:effectLst/>
                <a:latin typeface="+mn-lt"/>
                <a:ea typeface="+mn-ea"/>
                <a:cs typeface="+mn-cs"/>
              </a:rPr>
              <a:t>是特征间距离函数</a:t>
            </a:r>
            <a:r>
              <a:rPr lang="en-US" altLang="zh-CN" sz="1200" b="0" i="0" kern="1200" baseline="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例如兴趣点的距离</a:t>
            </a:r>
            <a:r>
              <a:rPr lang="en-US" altLang="zh-CN" sz="1200" b="0" i="0" kern="1200" baseline="0" dirty="0" smtClean="0">
                <a:solidFill>
                  <a:schemeClr val="tx1"/>
                </a:solidFill>
                <a:effectLst/>
                <a:latin typeface="+mn-lt"/>
                <a:ea typeface="+mn-ea"/>
                <a:cs typeface="+mn-cs"/>
              </a:rPr>
              <a:t>)</a:t>
            </a:r>
            <a:r>
              <a:rPr lang="zh-CN" altLang="en-US" sz="1200" b="0" i="0" kern="1200" baseline="0" dirty="0" smtClean="0">
                <a:solidFill>
                  <a:schemeClr val="tx1"/>
                </a:solidFill>
                <a:effectLst/>
                <a:latin typeface="+mn-lt"/>
                <a:ea typeface="+mn-ea"/>
                <a:cs typeface="+mn-cs"/>
              </a:rPr>
              <a:t>，</a:t>
            </a:r>
            <a:r>
              <a:rPr lang="en-US" altLang="zh-CN" sz="1200" b="0" i="0" kern="1200" baseline="0" dirty="0" smtClean="0">
                <a:solidFill>
                  <a:schemeClr val="tx1"/>
                </a:solidFill>
                <a:effectLst/>
                <a:latin typeface="+mn-lt"/>
                <a:ea typeface="+mn-ea"/>
                <a:cs typeface="+mn-cs"/>
              </a:rPr>
              <a:t>D2</a:t>
            </a:r>
            <a:r>
              <a:rPr lang="zh-CN" altLang="en-US" sz="1200" b="0" i="0" kern="1200" baseline="0" dirty="0" smtClean="0">
                <a:solidFill>
                  <a:schemeClr val="tx1"/>
                </a:solidFill>
                <a:effectLst/>
                <a:latin typeface="+mn-lt"/>
                <a:ea typeface="+mn-ea"/>
                <a:cs typeface="+mn-cs"/>
              </a:rPr>
              <a:t>是网格中心距离函数。</a:t>
            </a:r>
            <a:r>
              <a:rPr lang="en-US" altLang="zh-CN" sz="1200" b="0" i="0" kern="1200" baseline="0" dirty="0" smtClean="0">
                <a:solidFill>
                  <a:schemeClr val="tx1"/>
                </a:solidFill>
                <a:effectLst/>
                <a:latin typeface="+mn-lt"/>
                <a:ea typeface="+mn-ea"/>
                <a:cs typeface="+mn-cs"/>
              </a:rPr>
              <a:t>D1</a:t>
            </a:r>
            <a:r>
              <a:rPr lang="zh-CN" altLang="en-US" sz="1200" b="0" i="0" kern="1200" baseline="0" dirty="0" smtClean="0">
                <a:solidFill>
                  <a:schemeClr val="tx1"/>
                </a:solidFill>
                <a:effectLst/>
                <a:latin typeface="+mn-lt"/>
                <a:ea typeface="+mn-ea"/>
                <a:cs typeface="+mn-cs"/>
              </a:rPr>
              <a:t>根据不同特征有不同的计算公式。作为神经网络的输入。</a:t>
            </a:r>
            <a:endParaRPr lang="en-US" altLang="zh-CN" sz="1200" b="0" i="0" kern="1200" baseline="0" dirty="0" smtClean="0">
              <a:solidFill>
                <a:schemeClr val="tx1"/>
              </a:solidFill>
              <a:effectLst/>
              <a:latin typeface="+mn-lt"/>
              <a:ea typeface="+mn-ea"/>
              <a:cs typeface="+mn-cs"/>
            </a:endParaRPr>
          </a:p>
          <a:p>
            <a:r>
              <a:rPr lang="zh-CN" altLang="en-US" sz="1200" b="0" i="0" kern="1200" baseline="0" dirty="0" smtClean="0">
                <a:solidFill>
                  <a:schemeClr val="tx1"/>
                </a:solidFill>
                <a:effectLst/>
                <a:latin typeface="+mn-lt"/>
                <a:ea typeface="+mn-ea"/>
                <a:cs typeface="+mn-cs"/>
              </a:rPr>
              <a:t>选用</a:t>
            </a:r>
            <a:r>
              <a:rPr lang="en-US" altLang="zh-CN" sz="1200" b="0" i="0" kern="1200" baseline="0" dirty="0" smtClean="0">
                <a:solidFill>
                  <a:schemeClr val="tx1"/>
                </a:solidFill>
                <a:effectLst/>
                <a:latin typeface="+mn-lt"/>
                <a:ea typeface="+mn-ea"/>
                <a:cs typeface="+mn-cs"/>
              </a:rPr>
              <a:t>BP</a:t>
            </a:r>
            <a:r>
              <a:rPr lang="zh-CN" altLang="en-US" sz="1200" b="0" i="0" kern="1200" baseline="0" dirty="0" smtClean="0">
                <a:solidFill>
                  <a:schemeClr val="tx1"/>
                </a:solidFill>
                <a:effectLst/>
                <a:latin typeface="+mn-lt"/>
                <a:ea typeface="+mn-ea"/>
                <a:cs typeface="+mn-cs"/>
              </a:rPr>
              <a:t>神经网络，一层隐藏层。推理过程中，将要推断的网格与一组标记网格进行推断，将最频繁的</a:t>
            </a:r>
            <a:r>
              <a:rPr lang="en-US" altLang="zh-CN" sz="1200" b="0" i="0" kern="1200" baseline="0" dirty="0" smtClean="0">
                <a:solidFill>
                  <a:schemeClr val="tx1"/>
                </a:solidFill>
                <a:effectLst/>
                <a:latin typeface="+mn-lt"/>
                <a:ea typeface="+mn-ea"/>
                <a:cs typeface="+mn-cs"/>
              </a:rPr>
              <a:t>AQI</a:t>
            </a:r>
            <a:r>
              <a:rPr lang="zh-CN" altLang="en-US" sz="1200" b="0" i="0" kern="1200" baseline="0" dirty="0" smtClean="0">
                <a:solidFill>
                  <a:schemeClr val="tx1"/>
                </a:solidFill>
                <a:effectLst/>
                <a:latin typeface="+mn-lt"/>
                <a:ea typeface="+mn-ea"/>
                <a:cs typeface="+mn-cs"/>
              </a:rPr>
              <a:t>分数作为最终预测结果</a:t>
            </a:r>
            <a:endParaRPr lang="en-US" altLang="zh-CN" sz="1200" b="0" i="0" kern="1200" baseline="0" dirty="0" smtClean="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16</a:t>
            </a:fld>
            <a:endParaRPr lang="zh-CN" altLang="en-US"/>
          </a:p>
        </p:txBody>
      </p:sp>
    </p:spTree>
    <p:extLst>
      <p:ext uri="{BB962C8B-B14F-4D97-AF65-F5344CB8AC3E}">
        <p14:creationId xmlns:p14="http://schemas.microsoft.com/office/powerpoint/2010/main" val="28944757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准确率</a:t>
            </a:r>
            <a:endParaRPr lang="en-US" altLang="zh-CN" dirty="0" smtClean="0"/>
          </a:p>
          <a:p>
            <a:r>
              <a:rPr lang="zh-CN" altLang="en-US" dirty="0" smtClean="0"/>
              <a:t>高斯分布模型，经典扩散模型</a:t>
            </a:r>
            <a:endParaRPr lang="en-US" altLang="zh-CN" dirty="0" smtClean="0"/>
          </a:p>
          <a:p>
            <a:r>
              <a:rPr lang="en-US" altLang="zh-CN" dirty="0" smtClean="0"/>
              <a:t>TC    CRF</a:t>
            </a:r>
            <a:r>
              <a:rPr lang="zh-CN" altLang="en-US" dirty="0" smtClean="0"/>
              <a:t>：线性链条件随机场，</a:t>
            </a:r>
            <a:r>
              <a:rPr lang="en-US" altLang="zh-CN" dirty="0" smtClean="0"/>
              <a:t>linear-chain</a:t>
            </a:r>
            <a:r>
              <a:rPr lang="en-US" altLang="zh-CN" baseline="0" dirty="0" smtClean="0"/>
              <a:t> </a:t>
            </a:r>
            <a:r>
              <a:rPr lang="en-US" altLang="zh-CN" dirty="0" smtClean="0"/>
              <a:t>conditional random field</a:t>
            </a:r>
          </a:p>
          <a:p>
            <a:r>
              <a:rPr lang="en-US" altLang="zh-CN" dirty="0" smtClean="0"/>
              <a:t>SC    ANN</a:t>
            </a:r>
            <a:r>
              <a:rPr lang="zh-CN" altLang="en-US" dirty="0" smtClean="0"/>
              <a:t>：人工神经网络</a:t>
            </a:r>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17</a:t>
            </a:fld>
            <a:endParaRPr lang="zh-CN" altLang="en-US"/>
          </a:p>
        </p:txBody>
      </p:sp>
    </p:spTree>
    <p:extLst>
      <p:ext uri="{BB962C8B-B14F-4D97-AF65-F5344CB8AC3E}">
        <p14:creationId xmlns:p14="http://schemas.microsoft.com/office/powerpoint/2010/main" val="15753083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该项目已经正式上线，落地投入使用</a:t>
            </a:r>
            <a:endParaRPr lang="en-US" dirty="0"/>
          </a:p>
        </p:txBody>
      </p:sp>
      <p:sp>
        <p:nvSpPr>
          <p:cNvPr id="4" name="Slide Number Placeholder 3"/>
          <p:cNvSpPr>
            <a:spLocks noGrp="1"/>
          </p:cNvSpPr>
          <p:nvPr>
            <p:ph type="sldNum" sz="quarter" idx="10"/>
          </p:nvPr>
        </p:nvSpPr>
        <p:spPr/>
        <p:txBody>
          <a:bodyPr/>
          <a:lstStyle/>
          <a:p>
            <a:fld id="{E3F33F7C-AAA6-4EDE-9C0C-60CF3AF048E8}" type="slidenum">
              <a:rPr lang="zh-CN" altLang="en-US" smtClean="0"/>
              <a:t>18</a:t>
            </a:fld>
            <a:endParaRPr lang="zh-CN" altLang="en-US"/>
          </a:p>
        </p:txBody>
      </p:sp>
    </p:spTree>
    <p:extLst>
      <p:ext uri="{BB962C8B-B14F-4D97-AF65-F5344CB8AC3E}">
        <p14:creationId xmlns:p14="http://schemas.microsoft.com/office/powerpoint/2010/main" val="31639911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预测细粒度空气质量</a:t>
            </a:r>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19</a:t>
            </a:fld>
            <a:endParaRPr lang="zh-CN" altLang="en-US"/>
          </a:p>
        </p:txBody>
      </p:sp>
    </p:spTree>
    <p:extLst>
      <p:ext uri="{BB962C8B-B14F-4D97-AF65-F5344CB8AC3E}">
        <p14:creationId xmlns:p14="http://schemas.microsoft.com/office/powerpoint/2010/main" val="25992314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现在化的生活带来了交通拥堵，环境污染和能源消耗增加等问题。鉴于城市的复杂和动态设置</a:t>
            </a:r>
            <a:r>
              <a:rPr lang="en-US" altLang="zh-CN" dirty="0" smtClean="0"/>
              <a:t>(</a:t>
            </a:r>
            <a:r>
              <a:rPr lang="zh-CN" altLang="en-US" dirty="0" smtClean="0"/>
              <a:t>时空性</a:t>
            </a:r>
            <a:r>
              <a:rPr lang="en-US" altLang="zh-CN" dirty="0" smtClean="0"/>
              <a:t>)</a:t>
            </a:r>
            <a:r>
              <a:rPr lang="zh-CN" altLang="en-US" dirty="0" smtClean="0"/>
              <a:t>，以前几乎不可能解决这些挑战。</a:t>
            </a:r>
            <a:endParaRPr 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2</a:t>
            </a:fld>
            <a:endParaRPr lang="zh-CN" altLang="en-US"/>
          </a:p>
        </p:txBody>
      </p:sp>
    </p:spTree>
    <p:extLst>
      <p:ext uri="{BB962C8B-B14F-4D97-AF65-F5344CB8AC3E}">
        <p14:creationId xmlns:p14="http://schemas.microsoft.com/office/powerpoint/2010/main" val="21909406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落地使用后的精确率和召回率情况</a:t>
            </a:r>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20</a:t>
            </a:fld>
            <a:endParaRPr lang="zh-CN" altLang="en-US"/>
          </a:p>
        </p:txBody>
      </p:sp>
    </p:spTree>
    <p:extLst>
      <p:ext uri="{BB962C8B-B14F-4D97-AF65-F5344CB8AC3E}">
        <p14:creationId xmlns:p14="http://schemas.microsoft.com/office/powerpoint/2010/main" val="39043366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多重复杂因素与不充分和不准确的数据</a:t>
            </a:r>
          </a:p>
          <a:p>
            <a:r>
              <a:rPr lang="zh-CN" altLang="en-US" sz="1200" b="0" i="0" kern="1200" dirty="0" smtClean="0">
                <a:solidFill>
                  <a:schemeClr val="tx1"/>
                </a:solidFill>
                <a:effectLst/>
                <a:latin typeface="+mn-lt"/>
                <a:ea typeface="+mn-ea"/>
                <a:cs typeface="+mn-cs"/>
              </a:rPr>
              <a:t>城市空气会随着地点和时间发生显著的变化</a:t>
            </a:r>
          </a:p>
          <a:p>
            <a:r>
              <a:rPr lang="zh-CN" altLang="en-US" sz="1200" b="0" i="0" kern="1200" dirty="0" smtClean="0">
                <a:solidFill>
                  <a:schemeClr val="tx1"/>
                </a:solidFill>
                <a:effectLst/>
                <a:latin typeface="+mn-lt"/>
                <a:ea typeface="+mn-ea"/>
                <a:cs typeface="+mn-cs"/>
              </a:rPr>
              <a:t>拐点和突变</a:t>
            </a:r>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21</a:t>
            </a:fld>
            <a:endParaRPr lang="zh-CN" altLang="en-US"/>
          </a:p>
        </p:txBody>
      </p:sp>
    </p:spTree>
    <p:extLst>
      <p:ext uri="{BB962C8B-B14F-4D97-AF65-F5344CB8AC3E}">
        <p14:creationId xmlns:p14="http://schemas.microsoft.com/office/powerpoint/2010/main" val="23997751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基于商家位置、环境、口味、服务、菜品等相关数据构造知识图谱，融入堂食评价、外卖配送轨迹及评论等相关信息，研究细粒度个性化推荐、外卖配送时间优化、黑店鉴别、商家服务现状刻画并提供前瞻性经营方向等。</a:t>
            </a:r>
            <a:endParaRPr lang="en-US" altLang="zh-CN" dirty="0" smtClean="0"/>
          </a:p>
        </p:txBody>
      </p:sp>
      <p:sp>
        <p:nvSpPr>
          <p:cNvPr id="4" name="灯片编号占位符 3"/>
          <p:cNvSpPr>
            <a:spLocks noGrp="1"/>
          </p:cNvSpPr>
          <p:nvPr>
            <p:ph type="sldNum" sz="quarter" idx="10"/>
          </p:nvPr>
        </p:nvSpPr>
        <p:spPr/>
        <p:txBody>
          <a:bodyPr/>
          <a:lstStyle/>
          <a:p>
            <a:fld id="{FFB080AD-B33F-4254-9C37-8250C2DB56F8}" type="slidenum">
              <a:rPr lang="zh-CN" altLang="en-US" smtClean="0"/>
              <a:t>22</a:t>
            </a:fld>
            <a:endParaRPr lang="zh-CN" altLang="en-US"/>
          </a:p>
        </p:txBody>
      </p:sp>
    </p:spTree>
    <p:extLst>
      <p:ext uri="{BB962C8B-B14F-4D97-AF65-F5344CB8AC3E}">
        <p14:creationId xmlns:p14="http://schemas.microsoft.com/office/powerpoint/2010/main" val="2920025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个人总结：</a:t>
            </a:r>
            <a:r>
              <a:rPr lang="en-US" altLang="zh-CN" dirty="0" smtClean="0"/>
              <a:t>a</a:t>
            </a:r>
            <a:r>
              <a:rPr lang="en-US" altLang="zh-CN" baseline="0" dirty="0" smtClean="0"/>
              <a:t> good idea, a good model</a:t>
            </a:r>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23</a:t>
            </a:fld>
            <a:endParaRPr lang="zh-CN" altLang="en-US"/>
          </a:p>
        </p:txBody>
      </p:sp>
    </p:spTree>
    <p:extLst>
      <p:ext uri="{BB962C8B-B14F-4D97-AF65-F5344CB8AC3E}">
        <p14:creationId xmlns:p14="http://schemas.microsoft.com/office/powerpoint/2010/main" val="418444145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近年来，传感技术在城市空间中产生了各种大数据</a:t>
            </a:r>
          </a:p>
          <a:p>
            <a:r>
              <a:rPr lang="zh-CN" altLang="en-US" dirty="0" smtClean="0"/>
              <a:t>社交信息，空气质量信息，交通信息，地理数据，人员流动性等。这些大数据据不仅可以及时反映出城市中存在的问题，也可以用来解决城市所面临的挑战</a:t>
            </a:r>
            <a:endParaRPr lang="zh-CN" alt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3</a:t>
            </a:fld>
            <a:endParaRPr lang="zh-CN" altLang="en-US"/>
          </a:p>
        </p:txBody>
      </p:sp>
    </p:spTree>
    <p:extLst>
      <p:ext uri="{BB962C8B-B14F-4D97-AF65-F5344CB8AC3E}">
        <p14:creationId xmlns:p14="http://schemas.microsoft.com/office/powerpoint/2010/main" val="23736120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海量异构数据：城市产生的数据五花八门、属性差别大</a:t>
            </a:r>
            <a:endParaRPr lang="en-US" altLang="zh-CN" dirty="0" smtClean="0"/>
          </a:p>
          <a:p>
            <a:r>
              <a:rPr lang="zh-CN" altLang="en-US" dirty="0" smtClean="0"/>
              <a:t>如何管理和整合大规模的异构数据将是一个新的挑战。尤其是在一个应用中使用多种数据时，只有提前建立起不同数据之间的关联，才能让后面的分析和挖掘过程变得高效、可行</a:t>
            </a:r>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4</a:t>
            </a:fld>
            <a:endParaRPr lang="zh-CN" altLang="en-US"/>
          </a:p>
        </p:txBody>
      </p:sp>
    </p:spTree>
    <p:extLst>
      <p:ext uri="{BB962C8B-B14F-4D97-AF65-F5344CB8AC3E}">
        <p14:creationId xmlns:p14="http://schemas.microsoft.com/office/powerpoint/2010/main" val="2157913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城市计算框架，将无处不在的感知技术、高效的数据管理和分析算法，以及新颖的可视化技术相结合，致力于提高人们的生活品质、保护环境和促进城市运转效率。</a:t>
            </a:r>
            <a:endParaRPr lang="en-US" altLang="zh-CN" dirty="0" smtClean="0"/>
          </a:p>
          <a:p>
            <a:r>
              <a:rPr lang="zh-CN" altLang="en-US" dirty="0" smtClean="0"/>
              <a:t>数据的感知与获取</a:t>
            </a:r>
            <a:endParaRPr lang="en-US" altLang="zh-CN" dirty="0" smtClean="0"/>
          </a:p>
          <a:p>
            <a:r>
              <a:rPr lang="zh-CN" altLang="en-US" dirty="0" smtClean="0"/>
              <a:t>城市数据的管理</a:t>
            </a:r>
            <a:endParaRPr lang="en-US" altLang="zh-CN" dirty="0" smtClean="0"/>
          </a:p>
          <a:p>
            <a:r>
              <a:rPr lang="zh-CN" altLang="en-US" dirty="0" smtClean="0"/>
              <a:t>城市数据的分析</a:t>
            </a:r>
            <a:endParaRPr lang="en-US" altLang="zh-CN" dirty="0" smtClean="0"/>
          </a:p>
          <a:p>
            <a:r>
              <a:rPr lang="zh-CN" altLang="en-US" dirty="0" smtClean="0"/>
              <a:t>服务提供</a:t>
            </a:r>
            <a:endParaRPr lang="en-US" altLang="zh-CN" dirty="0" smtClean="0"/>
          </a:p>
          <a:p>
            <a:endParaRPr lang="en-US" dirty="0" smtClean="0"/>
          </a:p>
          <a:p>
            <a:pPr algn="l"/>
            <a:r>
              <a:rPr lang="zh-CN" altLang="en-US" sz="1200" b="0" i="0" kern="1200" dirty="0" smtClean="0">
                <a:solidFill>
                  <a:schemeClr val="tx1"/>
                </a:solidFill>
                <a:effectLst/>
                <a:latin typeface="+mn-lt"/>
                <a:ea typeface="+mn-ea"/>
                <a:cs typeface="+mn-cs"/>
              </a:rPr>
              <a:t>城市计算是一个“多数据多任务”的系统。城市计算中的任务涵盖改进城市规划、缓解交通拥堵、保护自然环境、减少能源消耗等等。具体到某个应用中，需要同时用到多种数据</a:t>
            </a:r>
            <a:r>
              <a:rPr lang="zh-CN" altLang="en-US" dirty="0" smtClean="0"/>
              <a:t>。通过对多种异构数据的整合、分析和挖掘，来提取知识和智能，并用这些智能来创造“人</a:t>
            </a:r>
            <a:r>
              <a:rPr lang="en-US" altLang="zh-CN" dirty="0" smtClean="0"/>
              <a:t>-</a:t>
            </a:r>
            <a:r>
              <a:rPr lang="zh-CN" altLang="en-US" dirty="0" smtClean="0"/>
              <a:t>环境</a:t>
            </a:r>
            <a:r>
              <a:rPr lang="en-US" altLang="zh-CN" dirty="0" smtClean="0"/>
              <a:t>-</a:t>
            </a:r>
            <a:r>
              <a:rPr lang="zh-CN" altLang="en-US" dirty="0" smtClean="0"/>
              <a:t>城市”三赢的结果。</a:t>
            </a:r>
          </a:p>
          <a:p>
            <a:pPr algn="l"/>
            <a:endParaRPr lang="en-US" dirty="0"/>
          </a:p>
        </p:txBody>
      </p:sp>
      <p:sp>
        <p:nvSpPr>
          <p:cNvPr id="4" name="Slide Number Placeholder 3"/>
          <p:cNvSpPr>
            <a:spLocks noGrp="1"/>
          </p:cNvSpPr>
          <p:nvPr>
            <p:ph type="sldNum" sz="quarter" idx="10"/>
          </p:nvPr>
        </p:nvSpPr>
        <p:spPr/>
        <p:txBody>
          <a:bodyPr/>
          <a:lstStyle/>
          <a:p>
            <a:fld id="{FFB080AD-B33F-4254-9C37-8250C2DB56F8}" type="slidenum">
              <a:rPr lang="zh-CN" altLang="en-US" smtClean="0"/>
              <a:t>5</a:t>
            </a:fld>
            <a:endParaRPr lang="zh-CN" altLang="en-US"/>
          </a:p>
        </p:txBody>
      </p:sp>
    </p:spTree>
    <p:extLst>
      <p:ext uri="{BB962C8B-B14F-4D97-AF65-F5344CB8AC3E}">
        <p14:creationId xmlns:p14="http://schemas.microsoft.com/office/powerpoint/2010/main" val="35437432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smtClean="0">
                <a:solidFill>
                  <a:schemeClr val="tx1"/>
                </a:solidFill>
                <a:effectLst/>
                <a:latin typeface="+mn-lt"/>
                <a:ea typeface="+mn-ea"/>
                <a:cs typeface="+mn-cs"/>
              </a:rPr>
              <a:t>KDD: ACM SIGKDD Conference on Knowledge Discovery and Data Mining, </a:t>
            </a:r>
            <a:r>
              <a:rPr lang="zh-CN" altLang="en-US" sz="1200" b="0" i="0" kern="1200" dirty="0" smtClean="0">
                <a:solidFill>
                  <a:schemeClr val="tx1"/>
                </a:solidFill>
                <a:effectLst/>
                <a:latin typeface="+mn-lt"/>
                <a:ea typeface="+mn-ea"/>
                <a:cs typeface="+mn-cs"/>
              </a:rPr>
              <a:t>国际数据挖掘与知识发现大会 </a:t>
            </a:r>
            <a:r>
              <a:rPr lang="en-US" altLang="zh-CN" sz="1200" b="0" i="0" kern="1200" dirty="0" smtClean="0">
                <a:solidFill>
                  <a:schemeClr val="tx1"/>
                </a:solidFill>
                <a:effectLst/>
                <a:latin typeface="+mn-lt"/>
                <a:ea typeface="+mn-ea"/>
                <a:cs typeface="+mn-cs"/>
              </a:rPr>
              <a:t>(CCF A</a:t>
            </a:r>
            <a:r>
              <a:rPr lang="zh-CN" altLang="en-US" sz="1200" b="0" i="0" kern="1200" dirty="0" smtClean="0">
                <a:solidFill>
                  <a:schemeClr val="tx1"/>
                </a:solidFill>
                <a:effectLst/>
                <a:latin typeface="+mn-lt"/>
                <a:ea typeface="+mn-ea"/>
                <a:cs typeface="+mn-cs"/>
              </a:rPr>
              <a:t>类</a:t>
            </a:r>
            <a:r>
              <a:rPr lang="en-US" altLang="zh-CN" sz="1200" b="0" i="0" kern="1200" dirty="0" smtClean="0">
                <a:solidFill>
                  <a:schemeClr val="tx1"/>
                </a:solidFill>
                <a:effectLst/>
                <a:latin typeface="+mn-lt"/>
                <a:ea typeface="+mn-ea"/>
                <a:cs typeface="+mn-cs"/>
              </a:rPr>
              <a:t>)</a:t>
            </a:r>
          </a:p>
          <a:p>
            <a:r>
              <a:rPr lang="en-US" altLang="zh-CN" sz="1200" b="0" i="0" kern="1200" dirty="0" err="1" smtClean="0">
                <a:solidFill>
                  <a:schemeClr val="tx1"/>
                </a:solidFill>
                <a:effectLst/>
                <a:latin typeface="+mn-lt"/>
                <a:ea typeface="+mn-ea"/>
                <a:cs typeface="+mn-cs"/>
              </a:rPr>
              <a:t>UbiComp</a:t>
            </a:r>
            <a:r>
              <a:rPr lang="en-US" altLang="zh-CN" sz="1200" b="0" i="0" kern="1200" dirty="0" smtClean="0">
                <a:solidFill>
                  <a:schemeClr val="tx1"/>
                </a:solidFill>
                <a:effectLst/>
                <a:latin typeface="+mn-lt"/>
                <a:ea typeface="+mn-ea"/>
                <a:cs typeface="+mn-cs"/>
              </a:rPr>
              <a:t>: Ubiquitous computing, </a:t>
            </a:r>
            <a:r>
              <a:rPr lang="zh-CN" altLang="en-US" sz="1200" b="0" i="0" kern="1200" dirty="0" smtClean="0">
                <a:solidFill>
                  <a:schemeClr val="tx1"/>
                </a:solidFill>
                <a:effectLst/>
                <a:latin typeface="+mn-lt"/>
                <a:ea typeface="+mn-ea"/>
                <a:cs typeface="+mn-cs"/>
              </a:rPr>
              <a:t>普适计算</a:t>
            </a:r>
            <a:r>
              <a:rPr lang="en-US" altLang="zh-CN" sz="1200" b="0" i="0" kern="1200" dirty="0" smtClean="0">
                <a:solidFill>
                  <a:schemeClr val="tx1"/>
                </a:solidFill>
                <a:effectLst/>
                <a:latin typeface="+mn-lt"/>
                <a:ea typeface="+mn-ea"/>
                <a:cs typeface="+mn-cs"/>
              </a:rPr>
              <a:t>, (CCF A</a:t>
            </a:r>
            <a:r>
              <a:rPr lang="zh-CN" altLang="en-US" sz="1200" b="0" i="0" kern="1200" dirty="0" smtClean="0">
                <a:solidFill>
                  <a:schemeClr val="tx1"/>
                </a:solidFill>
                <a:effectLst/>
                <a:latin typeface="+mn-lt"/>
                <a:ea typeface="+mn-ea"/>
                <a:cs typeface="+mn-cs"/>
              </a:rPr>
              <a:t>类</a:t>
            </a:r>
            <a:r>
              <a:rPr lang="en-US" altLang="zh-CN" sz="1200" b="0" i="0" kern="1200" dirty="0" smtClean="0">
                <a:solidFill>
                  <a:schemeClr val="tx1"/>
                </a:solidFill>
                <a:effectLst/>
                <a:latin typeface="+mn-lt"/>
                <a:ea typeface="+mn-ea"/>
                <a:cs typeface="+mn-cs"/>
              </a:rPr>
              <a:t>)</a:t>
            </a:r>
          </a:p>
          <a:p>
            <a:endParaRPr lang="en-US" altLang="zh-CN" sz="1200" b="0" i="0" kern="1200" dirty="0" smtClean="0">
              <a:solidFill>
                <a:schemeClr val="tx1"/>
              </a:solidFill>
              <a:effectLst/>
              <a:latin typeface="+mn-lt"/>
              <a:ea typeface="+mn-ea"/>
              <a:cs typeface="+mn-cs"/>
            </a:endParaRPr>
          </a:p>
          <a:p>
            <a:r>
              <a:rPr lang="zh-CN" altLang="en-US" sz="1200" b="0" i="0" kern="1200" dirty="0" smtClean="0">
                <a:solidFill>
                  <a:schemeClr val="tx1"/>
                </a:solidFill>
                <a:effectLst/>
                <a:latin typeface="+mn-lt"/>
                <a:ea typeface="+mn-ea"/>
                <a:cs typeface="+mn-cs"/>
              </a:rPr>
              <a:t>轨迹驱动的有影响力的广告牌放置</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通过在线图查询分析探讨城市兴趣区域</a:t>
            </a:r>
            <a:endParaRPr lang="en-US" altLang="zh-CN" sz="1200" b="0" i="0" kern="1200" dirty="0" smtClean="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smtClean="0">
                <a:solidFill>
                  <a:schemeClr val="tx1"/>
                </a:solidFill>
                <a:effectLst/>
                <a:latin typeface="+mn-lt"/>
                <a:ea typeface="+mn-ea"/>
                <a:cs typeface="+mn-cs"/>
              </a:rPr>
              <a:t>出租车辆系统中的多源数据驱动调度</a:t>
            </a:r>
          </a:p>
        </p:txBody>
      </p:sp>
      <p:sp>
        <p:nvSpPr>
          <p:cNvPr id="4" name="灯片编号占位符 3"/>
          <p:cNvSpPr>
            <a:spLocks noGrp="1"/>
          </p:cNvSpPr>
          <p:nvPr>
            <p:ph type="sldNum" sz="quarter" idx="10"/>
          </p:nvPr>
        </p:nvSpPr>
        <p:spPr/>
        <p:txBody>
          <a:bodyPr/>
          <a:lstStyle/>
          <a:p>
            <a:fld id="{FFB080AD-B33F-4254-9C37-8250C2DB56F8}" type="slidenum">
              <a:rPr lang="zh-CN" altLang="en-US" smtClean="0"/>
              <a:t>6</a:t>
            </a:fld>
            <a:endParaRPr lang="zh-CN" altLang="en-US"/>
          </a:p>
        </p:txBody>
      </p:sp>
    </p:spTree>
    <p:extLst>
      <p:ext uri="{BB962C8B-B14F-4D97-AF65-F5344CB8AC3E}">
        <p14:creationId xmlns:p14="http://schemas.microsoft.com/office/powerpoint/2010/main" val="34334438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结合一个具体的样例，空气质量监测。利用有限个地面监测站的实时和历史空气质量数据，结合交通流、道路结构、兴趣点分布、气象条件和人们流动规律等大数据，利用机器学习算法建立数据和空气质量的映射关系，从而推断出整个城市细粒度的空气质量</a:t>
            </a:r>
            <a:endParaRPr lang="en-US" altLang="zh-CN" sz="1200" b="0" i="0" kern="1200" dirty="0" smtClean="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fld id="{FFB080AD-B33F-4254-9C37-8250C2DB56F8}" type="slidenum">
              <a:rPr lang="zh-CN" altLang="en-US" smtClean="0"/>
              <a:t>7</a:t>
            </a:fld>
            <a:endParaRPr lang="zh-CN" altLang="en-US"/>
          </a:p>
        </p:txBody>
      </p:sp>
    </p:spTree>
    <p:extLst>
      <p:ext uri="{BB962C8B-B14F-4D97-AF65-F5344CB8AC3E}">
        <p14:creationId xmlns:p14="http://schemas.microsoft.com/office/powerpoint/2010/main" val="3845601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smtClean="0"/>
              <a:t>很多城市都开始建地面空气监测站来实时感知地面的空气质量。但是由于建设监测站的成本高昂，一个城市通常只有有限个站点， 并不能完全覆盖整个城市的范围</a:t>
            </a:r>
            <a:r>
              <a:rPr lang="zh-CN" altLang="en-US" sz="1200" b="0" i="0" kern="1200" dirty="0" smtClean="0">
                <a:solidFill>
                  <a:schemeClr val="tx1"/>
                </a:solidFill>
                <a:effectLst/>
                <a:latin typeface="+mn-lt"/>
                <a:ea typeface="+mn-ea"/>
                <a:cs typeface="+mn-cs"/>
              </a:rPr>
              <a:t>，北京只有</a:t>
            </a:r>
            <a:r>
              <a:rPr lang="en-US" altLang="zh-CN" sz="1200" b="0" i="0" kern="1200" dirty="0" smtClean="0">
                <a:solidFill>
                  <a:schemeClr val="tx1"/>
                </a:solidFill>
                <a:effectLst/>
                <a:latin typeface="+mn-lt"/>
                <a:ea typeface="+mn-ea"/>
                <a:cs typeface="+mn-cs"/>
              </a:rPr>
              <a:t>22</a:t>
            </a:r>
            <a:r>
              <a:rPr lang="zh-CN" altLang="en-US" sz="1200" b="0" i="0" kern="1200" dirty="0" smtClean="0">
                <a:solidFill>
                  <a:schemeClr val="tx1"/>
                </a:solidFill>
                <a:effectLst/>
                <a:latin typeface="+mn-lt"/>
                <a:ea typeface="+mn-ea"/>
                <a:cs typeface="+mn-cs"/>
              </a:rPr>
              <a:t>个站点（大概</a:t>
            </a:r>
            <a:r>
              <a:rPr lang="en-US" altLang="zh-CN" sz="1200" b="0" i="0" kern="1200" dirty="0" smtClean="0">
                <a:solidFill>
                  <a:schemeClr val="tx1"/>
                </a:solidFill>
                <a:effectLst/>
                <a:latin typeface="+mn-lt"/>
                <a:ea typeface="+mn-ea"/>
                <a:cs typeface="+mn-cs"/>
              </a:rPr>
              <a:t>100</a:t>
            </a:r>
            <a:r>
              <a:rPr lang="zh-CN" altLang="en-US" sz="1200" b="0" i="0" kern="1200" dirty="0" smtClean="0">
                <a:solidFill>
                  <a:schemeClr val="tx1"/>
                </a:solidFill>
                <a:effectLst/>
                <a:latin typeface="+mn-lt"/>
                <a:ea typeface="+mn-ea"/>
                <a:cs typeface="+mn-cs"/>
              </a:rPr>
              <a:t>多平方公里一个站点），更不幸的是空气质量受多方面因素影响（地表植被，交通流量，楼房密度等），而且随地域不均匀变化。因此不能仅用监测站的数据来概括整个城市的空气状况</a:t>
            </a:r>
            <a:endParaRPr lang="en-US" dirty="0"/>
          </a:p>
        </p:txBody>
      </p:sp>
      <p:sp>
        <p:nvSpPr>
          <p:cNvPr id="4" name="Slide Number Placeholder 3"/>
          <p:cNvSpPr>
            <a:spLocks noGrp="1"/>
          </p:cNvSpPr>
          <p:nvPr>
            <p:ph type="sldNum" sz="quarter" idx="10"/>
          </p:nvPr>
        </p:nvSpPr>
        <p:spPr/>
        <p:txBody>
          <a:bodyPr/>
          <a:lstStyle/>
          <a:p>
            <a:fld id="{E3F33F7C-AAA6-4EDE-9C0C-60CF3AF048E8}" type="slidenum">
              <a:rPr lang="zh-CN" altLang="en-US" smtClean="0"/>
              <a:t>8</a:t>
            </a:fld>
            <a:endParaRPr lang="zh-CN" altLang="en-US"/>
          </a:p>
        </p:txBody>
      </p:sp>
    </p:spTree>
    <p:extLst>
      <p:ext uri="{BB962C8B-B14F-4D97-AF65-F5344CB8AC3E}">
        <p14:creationId xmlns:p14="http://schemas.microsoft.com/office/powerpoint/2010/main" val="13308734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真实数据，图标表示站点。上面的数字是</a:t>
            </a:r>
            <a:r>
              <a:rPr lang="en-US" altLang="zh-CN" sz="1200" b="0" i="0" kern="1200" dirty="0" smtClean="0">
                <a:solidFill>
                  <a:schemeClr val="tx1"/>
                </a:solidFill>
                <a:effectLst/>
                <a:latin typeface="+mn-lt"/>
                <a:ea typeface="+mn-ea"/>
                <a:cs typeface="+mn-cs"/>
              </a:rPr>
              <a:t>AQI</a:t>
            </a:r>
            <a:r>
              <a:rPr lang="zh-CN" altLang="en-US" sz="1200" b="0" i="0" kern="1200" dirty="0" smtClean="0">
                <a:solidFill>
                  <a:schemeClr val="tx1"/>
                </a:solidFill>
                <a:effectLst/>
                <a:latin typeface="+mn-lt"/>
                <a:ea typeface="+mn-ea"/>
                <a:cs typeface="+mn-cs"/>
              </a:rPr>
              <a:t>污染指数，同一时刻不同地方的空气质量差别非常大，有时候只差一两个街区读数可以差好几十。因为空气污染指数是由很多复杂因素决定的，包括地面交通流量、周边是不是有厂矿等。这些因素在城市里面都是非线性、非均匀变化的，所以整个城市的空气质量不可能是均匀的。也就是说，如果这个地方没有建空气站点，那么污染指数不可能通过周边几个站点做一个线性差，它是非线性的，所以差别会变得很大。</a:t>
            </a:r>
            <a:endParaRPr lang="en-US" altLang="zh-CN" dirty="0" smtClean="0"/>
          </a:p>
          <a:p>
            <a:endParaRPr lang="en-US" altLang="zh-CN" dirty="0" smtClean="0"/>
          </a:p>
          <a:p>
            <a:r>
              <a:rPr lang="zh-CN" altLang="en-US" dirty="0" smtClean="0"/>
              <a:t>方式</a:t>
            </a:r>
            <a:r>
              <a:rPr lang="en-US" altLang="zh-CN" dirty="0" smtClean="0"/>
              <a:t>1</a:t>
            </a:r>
            <a:r>
              <a:rPr lang="zh-CN" altLang="en-US" dirty="0" smtClean="0"/>
              <a:t>：群体感知，依靠群体的力量。“哥本哈根车轮”项目，在自行车车轮里安装一些传感器，结合用户手机</a:t>
            </a:r>
            <a:r>
              <a:rPr lang="en-US" altLang="zh-CN" dirty="0" smtClean="0"/>
              <a:t>GPS</a:t>
            </a:r>
            <a:r>
              <a:rPr lang="zh-CN" altLang="en-US" dirty="0" smtClean="0"/>
              <a:t>等数据发送至后台服务器，我们就可以感知整个城市不同角落的温度、湿度和 </a:t>
            </a:r>
            <a:r>
              <a:rPr lang="en-US" altLang="zh-CN" dirty="0" smtClean="0"/>
              <a:t>CO2</a:t>
            </a:r>
            <a:r>
              <a:rPr lang="zh-CN" altLang="en-US" dirty="0" smtClean="0"/>
              <a:t>浓度。</a:t>
            </a:r>
            <a:endParaRPr lang="en-US" altLang="zh-CN" dirty="0" smtClean="0"/>
          </a:p>
          <a:p>
            <a:r>
              <a:rPr lang="zh-CN" altLang="en-US" dirty="0" smtClean="0"/>
              <a:t>由于受传感器大小和感知时间的限制，这种方式只能适用于部分气体，像 </a:t>
            </a:r>
            <a:r>
              <a:rPr lang="en-US" altLang="zh-CN" dirty="0" smtClean="0"/>
              <a:t>PM2.5</a:t>
            </a:r>
            <a:r>
              <a:rPr lang="zh-CN" altLang="en-US" dirty="0" smtClean="0"/>
              <a:t>这样的悬浮物，传感器体积较大，不便于携带，而且要求 </a:t>
            </a:r>
            <a:r>
              <a:rPr lang="en-US" altLang="zh-CN" dirty="0" smtClean="0"/>
              <a:t>2-4 </a:t>
            </a:r>
            <a:r>
              <a:rPr lang="zh-CN" altLang="en-US" dirty="0" smtClean="0"/>
              <a:t>小时的测量时间才能产生较为精确的读数。</a:t>
            </a:r>
          </a:p>
          <a:p>
            <a:endParaRPr lang="zh-CN" altLang="en-US" dirty="0"/>
          </a:p>
        </p:txBody>
      </p:sp>
      <p:sp>
        <p:nvSpPr>
          <p:cNvPr id="4" name="灯片编号占位符 3"/>
          <p:cNvSpPr>
            <a:spLocks noGrp="1"/>
          </p:cNvSpPr>
          <p:nvPr>
            <p:ph type="sldNum" sz="quarter" idx="10"/>
          </p:nvPr>
        </p:nvSpPr>
        <p:spPr/>
        <p:txBody>
          <a:bodyPr/>
          <a:lstStyle/>
          <a:p>
            <a:fld id="{FFB080AD-B33F-4254-9C37-8250C2DB56F8}" type="slidenum">
              <a:rPr lang="zh-CN" altLang="en-US" smtClean="0"/>
              <a:t>9</a:t>
            </a:fld>
            <a:endParaRPr lang="zh-CN" altLang="en-US"/>
          </a:p>
        </p:txBody>
      </p:sp>
    </p:spTree>
    <p:extLst>
      <p:ext uri="{BB962C8B-B14F-4D97-AF65-F5344CB8AC3E}">
        <p14:creationId xmlns:p14="http://schemas.microsoft.com/office/powerpoint/2010/main" val="2256031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4/3/2019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4/3/2019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4/3/2019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4/3/2019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4/3/2019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4/3/2019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45.jpeg"/><Relationship Id="rId13" Type="http://schemas.openxmlformats.org/officeDocument/2006/relationships/image" Target="../media/image49.png"/><Relationship Id="rId18" Type="http://schemas.openxmlformats.org/officeDocument/2006/relationships/image" Target="../media/image53.png"/><Relationship Id="rId3" Type="http://schemas.openxmlformats.org/officeDocument/2006/relationships/image" Target="../media/image40.emf"/><Relationship Id="rId7" Type="http://schemas.openxmlformats.org/officeDocument/2006/relationships/image" Target="../media/image44.jpeg"/><Relationship Id="rId12" Type="http://schemas.openxmlformats.org/officeDocument/2006/relationships/image" Target="../media/image48.png"/><Relationship Id="rId17" Type="http://schemas.openxmlformats.org/officeDocument/2006/relationships/image" Target="../media/image37.emf"/><Relationship Id="rId2" Type="http://schemas.openxmlformats.org/officeDocument/2006/relationships/notesSlide" Target="../notesSlides/notesSlide10.xml"/><Relationship Id="rId16"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43.wmf"/><Relationship Id="rId11" Type="http://schemas.microsoft.com/office/2007/relationships/hdphoto" Target="../media/hdphoto1.wdp"/><Relationship Id="rId5" Type="http://schemas.openxmlformats.org/officeDocument/2006/relationships/image" Target="../media/image42.wmf"/><Relationship Id="rId15" Type="http://schemas.openxmlformats.org/officeDocument/2006/relationships/image" Target="../media/image51.png"/><Relationship Id="rId10" Type="http://schemas.openxmlformats.org/officeDocument/2006/relationships/image" Target="../media/image47.png"/><Relationship Id="rId4" Type="http://schemas.openxmlformats.org/officeDocument/2006/relationships/image" Target="../media/image41.wmf"/><Relationship Id="rId9" Type="http://schemas.openxmlformats.org/officeDocument/2006/relationships/image" Target="../media/image46.jpeg"/><Relationship Id="rId14" Type="http://schemas.openxmlformats.org/officeDocument/2006/relationships/image" Target="../media/image50.png"/></Relationships>
</file>

<file path=ppt/slides/_rels/slide1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16.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17.xml.rels><?xml version="1.0" encoding="UTF-8" standalone="yes"?>
<Relationships xmlns="http://schemas.openxmlformats.org/package/2006/relationships"><Relationship Id="rId3" Type="http://schemas.openxmlformats.org/officeDocument/2006/relationships/image" Target="../media/image73.emf"/><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4.emf"/></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13" Type="http://schemas.openxmlformats.org/officeDocument/2006/relationships/image" Target="../media/image78.png"/><Relationship Id="rId18" Type="http://schemas.openxmlformats.org/officeDocument/2006/relationships/image" Target="../media/image81.png"/><Relationship Id="rId3" Type="http://schemas.openxmlformats.org/officeDocument/2006/relationships/video" Target="NULL" TargetMode="External"/><Relationship Id="rId7" Type="http://schemas.openxmlformats.org/officeDocument/2006/relationships/slideLayout" Target="../slideLayouts/slideLayout2.xml"/><Relationship Id="rId12" Type="http://schemas.openxmlformats.org/officeDocument/2006/relationships/image" Target="../media/image77.png"/><Relationship Id="rId17" Type="http://schemas.openxmlformats.org/officeDocument/2006/relationships/hyperlink" Target="http://app.mi.com/detail/90832" TargetMode="External"/><Relationship Id="rId2" Type="http://schemas.openxmlformats.org/officeDocument/2006/relationships/tags" Target="../tags/tag1.xml"/><Relationship Id="rId16" Type="http://schemas.openxmlformats.org/officeDocument/2006/relationships/hyperlink" Target="http://www.windowsphone.com/zh-cn/store/app/%e5%b0%8f%e9%b1%bc%e5%a4%a9%e6%b0%94/555575de-1fc8-413e-8e74-ea4cde590e87" TargetMode="External"/><Relationship Id="rId1" Type="http://schemas.openxmlformats.org/officeDocument/2006/relationships/customXml" Target="../../customXml/item1.xml"/><Relationship Id="rId6" Type="http://schemas.microsoft.com/office/2007/relationships/media" Target="../media/media1.mp4"/><Relationship Id="rId11" Type="http://schemas.openxmlformats.org/officeDocument/2006/relationships/image" Target="../media/image76.png"/><Relationship Id="rId5" Type="http://schemas.openxmlformats.org/officeDocument/2006/relationships/tags" Target="../tags/tag2.xml"/><Relationship Id="rId15" Type="http://schemas.openxmlformats.org/officeDocument/2006/relationships/image" Target="../media/image80.jpeg"/><Relationship Id="rId10" Type="http://schemas.openxmlformats.org/officeDocument/2006/relationships/hyperlink" Target="http://www.windowsphone.com/en-us/store/app/urban-air/f36d5a33-2ccc-45f5-afd2-0c1afc5fc6dc" TargetMode="External"/><Relationship Id="rId4" Type="http://schemas.openxmlformats.org/officeDocument/2006/relationships/customXml" Target="../../customXml/item2.xml"/><Relationship Id="rId9" Type="http://schemas.openxmlformats.org/officeDocument/2006/relationships/image" Target="../media/image75.emf"/><Relationship Id="rId14" Type="http://schemas.openxmlformats.org/officeDocument/2006/relationships/image" Target="../media/image79.png"/></Relationships>
</file>

<file path=ppt/slides/_rels/slide19.xml.rels><?xml version="1.0" encoding="UTF-8" standalone="yes"?>
<Relationships xmlns="http://schemas.openxmlformats.org/package/2006/relationships"><Relationship Id="rId3" Type="http://schemas.openxmlformats.org/officeDocument/2006/relationships/image" Target="../media/image82.em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image" Target="../media/image2.jpeg"/><Relationship Id="rId7"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830.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3.wmf"/></Relationships>
</file>

<file path=ppt/slides/_rels/slide21.xml.rels><?xml version="1.0" encoding="UTF-8" standalone="yes"?>
<Relationships xmlns="http://schemas.openxmlformats.org/package/2006/relationships"><Relationship Id="rId3" Type="http://schemas.openxmlformats.org/officeDocument/2006/relationships/image" Target="../media/image84.emf"/><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jpeg"/><Relationship Id="rId7" Type="http://schemas.openxmlformats.org/officeDocument/2006/relationships/image" Target="../media/image12.jpeg"/><Relationship Id="rId12"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1.jpeg"/><Relationship Id="rId11" Type="http://schemas.openxmlformats.org/officeDocument/2006/relationships/image" Target="../media/image16.gif"/><Relationship Id="rId5" Type="http://schemas.openxmlformats.org/officeDocument/2006/relationships/image" Target="../media/image10.jpeg"/><Relationship Id="rId10" Type="http://schemas.openxmlformats.org/officeDocument/2006/relationships/image" Target="../media/image15.wmf"/><Relationship Id="rId4" Type="http://schemas.openxmlformats.org/officeDocument/2006/relationships/image" Target="../media/image9.png"/><Relationship Id="rId9" Type="http://schemas.openxmlformats.org/officeDocument/2006/relationships/image" Target="../media/image14.jpeg"/></Relationships>
</file>

<file path=ppt/slides/_rels/slide4.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 Id="rId9" Type="http://schemas.openxmlformats.org/officeDocument/2006/relationships/image" Target="../media/image24.png"/></Relationships>
</file>

<file path=ppt/slides/_rels/slide5.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6.emf"/></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36.jpeg"/><Relationship Id="rId3" Type="http://schemas.openxmlformats.org/officeDocument/2006/relationships/image" Target="../media/image32.jpeg"/><Relationship Id="rId7" Type="http://schemas.openxmlformats.org/officeDocument/2006/relationships/image" Target="../media/image35.jp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jpeg"/><Relationship Id="rId5" Type="http://schemas.openxmlformats.org/officeDocument/2006/relationships/hyperlink" Target="//upload.wikimedia.org/wikipedia/commons/a/a1/Edinburgh_air_quality_measurement_station_dsc06786.jpg" TargetMode="External"/><Relationship Id="rId4" Type="http://schemas.openxmlformats.org/officeDocument/2006/relationships/image" Target="../media/image33.png"/><Relationship Id="rId9" Type="http://schemas.openxmlformats.org/officeDocument/2006/relationships/image" Target="../media/image37.emf"/></Relationships>
</file>

<file path=ppt/slides/_rels/slide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28904" y="1144357"/>
            <a:ext cx="8305800" cy="1470025"/>
          </a:xfrm>
        </p:spPr>
        <p:txBody>
          <a:bodyPr>
            <a:noAutofit/>
          </a:bodyPr>
          <a:lstStyle/>
          <a:p>
            <a:pPr algn="l"/>
            <a:r>
              <a:rPr lang="zh-CN" altLang="en-US" sz="4800" b="1" dirty="0" smtClean="0"/>
              <a:t>城市计算</a:t>
            </a:r>
            <a:r>
              <a:rPr lang="en-US" altLang="zh-CN" sz="4800" b="1" dirty="0" smtClean="0"/>
              <a:t/>
            </a:r>
            <a:br>
              <a:rPr lang="en-US" altLang="zh-CN" sz="4800" b="1" dirty="0" smtClean="0"/>
            </a:br>
            <a:r>
              <a:rPr lang="en-US" altLang="zh-CN" sz="3600" b="1" dirty="0" smtClean="0">
                <a:solidFill>
                  <a:srgbClr val="0070C0"/>
                </a:solidFill>
                <a:latin typeface="+mn-lt"/>
                <a:ea typeface="+mn-ea"/>
                <a:cs typeface="+mn-cs"/>
              </a:rPr>
              <a:t>–</a:t>
            </a:r>
            <a:r>
              <a:rPr lang="zh-CN" altLang="en-US" sz="3600" b="1" dirty="0" smtClean="0">
                <a:solidFill>
                  <a:srgbClr val="0070C0"/>
                </a:solidFill>
                <a:latin typeface="+mn-lt"/>
                <a:ea typeface="+mn-ea"/>
                <a:cs typeface="+mn-cs"/>
              </a:rPr>
              <a:t>用大数据解决城市中的大挑战</a:t>
            </a:r>
            <a:endParaRPr lang="zh-CN" altLang="en-US" sz="3600" b="1" dirty="0">
              <a:solidFill>
                <a:srgbClr val="0070C0"/>
              </a:solidFill>
              <a:latin typeface="+mn-lt"/>
              <a:ea typeface="+mn-ea"/>
              <a:cs typeface="+mn-cs"/>
            </a:endParaRP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196" y="3886200"/>
            <a:ext cx="9216000" cy="30244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副标题 5"/>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24069197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762000"/>
            <a:ext cx="8229600" cy="914400"/>
          </a:xfrm>
        </p:spPr>
        <p:txBody>
          <a:bodyPr>
            <a:noAutofit/>
          </a:bodyPr>
          <a:lstStyle/>
          <a:p>
            <a:pPr marL="0" indent="0" algn="ctr">
              <a:buNone/>
            </a:pPr>
            <a:r>
              <a:rPr lang="en-US" sz="2800" dirty="0" smtClean="0"/>
              <a:t>Inferring </a:t>
            </a:r>
            <a:r>
              <a:rPr lang="en-US" sz="2800" b="1" dirty="0" smtClean="0">
                <a:solidFill>
                  <a:srgbClr val="0E13EC"/>
                </a:solidFill>
              </a:rPr>
              <a:t>Real-Time</a:t>
            </a:r>
            <a:r>
              <a:rPr lang="en-US" sz="2800" dirty="0" smtClean="0"/>
              <a:t> and </a:t>
            </a:r>
            <a:r>
              <a:rPr lang="en-US" sz="2800" b="1" dirty="0" smtClean="0">
                <a:solidFill>
                  <a:srgbClr val="0E13EC"/>
                </a:solidFill>
              </a:rPr>
              <a:t>Fine-Grained</a:t>
            </a:r>
            <a:r>
              <a:rPr lang="en-US" sz="2800" dirty="0" smtClean="0"/>
              <a:t> air quality </a:t>
            </a:r>
          </a:p>
          <a:p>
            <a:pPr marL="0" indent="0" algn="ctr">
              <a:buNone/>
            </a:pPr>
            <a:r>
              <a:rPr lang="en-US" sz="2800" dirty="0" smtClean="0"/>
              <a:t>throughout a city using </a:t>
            </a:r>
            <a:r>
              <a:rPr lang="en-US" sz="2800" b="1" dirty="0" smtClean="0">
                <a:solidFill>
                  <a:srgbClr val="0E13EC"/>
                </a:solidFill>
              </a:rPr>
              <a:t>Big Data</a:t>
            </a:r>
          </a:p>
          <a:p>
            <a:pPr lvl="1" algn="ctr"/>
            <a:endParaRPr lang="en-US" dirty="0" smtClean="0"/>
          </a:p>
          <a:p>
            <a:pPr marL="914400" lvl="2" indent="0" algn="ctr">
              <a:buNone/>
            </a:pPr>
            <a:endParaRPr lang="en-US" sz="2800" dirty="0"/>
          </a:p>
          <a:p>
            <a:pPr marL="914400" lvl="2" indent="0" algn="ctr">
              <a:buNone/>
            </a:pPr>
            <a:endParaRPr lang="en-US" sz="2800" dirty="0" smtClean="0"/>
          </a:p>
          <a:p>
            <a:pPr marL="914400" lvl="2" indent="0" algn="ctr">
              <a:buNone/>
            </a:pPr>
            <a:endParaRPr lang="en-US" sz="2800" dirty="0" smtClean="0"/>
          </a:p>
        </p:txBody>
      </p:sp>
      <p:grpSp>
        <p:nvGrpSpPr>
          <p:cNvPr id="9" name="Group 8"/>
          <p:cNvGrpSpPr/>
          <p:nvPr/>
        </p:nvGrpSpPr>
        <p:grpSpPr>
          <a:xfrm>
            <a:off x="302812" y="2183317"/>
            <a:ext cx="8150472" cy="1312358"/>
            <a:chOff x="302812" y="2205240"/>
            <a:chExt cx="8150472" cy="1312358"/>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5371" y="2205240"/>
              <a:ext cx="1106824" cy="10075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oup 5"/>
            <p:cNvGrpSpPr/>
            <p:nvPr/>
          </p:nvGrpSpPr>
          <p:grpSpPr>
            <a:xfrm>
              <a:off x="746728" y="2270289"/>
              <a:ext cx="1070559" cy="879276"/>
              <a:chOff x="914400" y="2085296"/>
              <a:chExt cx="1277469" cy="1148620"/>
            </a:xfrm>
          </p:grpSpPr>
          <p:pic>
            <p:nvPicPr>
              <p:cNvPr id="5" name="Picture 4" descr="C:\Program Files (x86)\Microsoft Office\MEDIA\CAGCAT10\j0293828.wmf"/>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6800" y="2117026"/>
                <a:ext cx="433561" cy="456444"/>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yuzheng\AppData\Local\Microsoft\Windows\Temporary Internet Files\Content.IE5\M511QNQ7\MC900303521[1].wmf"/>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58468" y="2085296"/>
                <a:ext cx="452437" cy="58170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yuzheng\AppData\Local\Microsoft\Windows\Temporary Internet Files\Content.IE5\E5KBZG30\MC900445772[1].wmf"/>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4400" y="2698730"/>
                <a:ext cx="705163" cy="53518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540360" y="2819400"/>
                <a:ext cx="651509" cy="392192"/>
              </a:xfrm>
              <a:prstGeom prst="rect">
                <a:avLst/>
              </a:prstGeom>
            </p:spPr>
          </p:pic>
        </p:grpSp>
        <p:pic>
          <p:nvPicPr>
            <p:cNvPr id="1034" name="Picture 10" descr="C:\Users\yuzheng\AppData\Local\Microsoft\Windows\Temporary Internet Files\Content.IE5\M511QNQ7\MP900442354[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89631" y="2270289"/>
              <a:ext cx="1297317" cy="879276"/>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11" descr="C:\Users\yuzheng\AppData\Local\Microsoft\Windows\Temporary Internet Files\Content.IE5\M511QNQ7\MP900400948[1].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t="18263" b="34441"/>
            <a:stretch/>
          </p:blipFill>
          <p:spPr bwMode="auto">
            <a:xfrm>
              <a:off x="7055491" y="2222198"/>
              <a:ext cx="1353305" cy="95961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302812" y="3197423"/>
              <a:ext cx="1764113" cy="307777"/>
            </a:xfrm>
            <a:prstGeom prst="rect">
              <a:avLst/>
            </a:prstGeom>
          </p:spPr>
          <p:txBody>
            <a:bodyPr wrap="square">
              <a:spAutoFit/>
            </a:bodyPr>
            <a:lstStyle/>
            <a:p>
              <a:pPr lvl="1"/>
              <a:r>
                <a:rPr lang="en-US" altLang="zh-CN" sz="1400" dirty="0" smtClean="0"/>
                <a:t>Meteorology</a:t>
              </a:r>
              <a:endParaRPr lang="en-US" altLang="zh-CN" sz="1400" dirty="0"/>
            </a:p>
          </p:txBody>
        </p:sp>
        <p:sp>
          <p:nvSpPr>
            <p:cNvPr id="29" name="Rectangle 28"/>
            <p:cNvSpPr/>
            <p:nvPr/>
          </p:nvSpPr>
          <p:spPr>
            <a:xfrm>
              <a:off x="2057400" y="3197423"/>
              <a:ext cx="1126638" cy="307777"/>
            </a:xfrm>
            <a:prstGeom prst="rect">
              <a:avLst/>
            </a:prstGeom>
          </p:spPr>
          <p:txBody>
            <a:bodyPr wrap="square">
              <a:spAutoFit/>
            </a:bodyPr>
            <a:lstStyle/>
            <a:p>
              <a:pPr lvl="1" algn="ctr"/>
              <a:r>
                <a:rPr lang="en-US" altLang="zh-CN" sz="1400" dirty="0" smtClean="0"/>
                <a:t>Traffic</a:t>
              </a:r>
              <a:endParaRPr lang="en-US" altLang="zh-CN" sz="1400" dirty="0"/>
            </a:p>
          </p:txBody>
        </p:sp>
        <p:sp>
          <p:nvSpPr>
            <p:cNvPr id="30" name="Rectangle 29"/>
            <p:cNvSpPr/>
            <p:nvPr/>
          </p:nvSpPr>
          <p:spPr>
            <a:xfrm>
              <a:off x="5334000" y="3209821"/>
              <a:ext cx="1126638" cy="307777"/>
            </a:xfrm>
            <a:prstGeom prst="rect">
              <a:avLst/>
            </a:prstGeom>
          </p:spPr>
          <p:txBody>
            <a:bodyPr wrap="square">
              <a:spAutoFit/>
            </a:bodyPr>
            <a:lstStyle/>
            <a:p>
              <a:pPr lvl="1" algn="ctr"/>
              <a:r>
                <a:rPr lang="en-US" altLang="zh-CN" sz="1400" dirty="0" smtClean="0"/>
                <a:t>POIs</a:t>
              </a:r>
              <a:endParaRPr lang="en-US" altLang="zh-CN" sz="1400" dirty="0"/>
            </a:p>
          </p:txBody>
        </p:sp>
        <p:sp>
          <p:nvSpPr>
            <p:cNvPr id="31" name="Rectangle 30"/>
            <p:cNvSpPr/>
            <p:nvPr/>
          </p:nvSpPr>
          <p:spPr>
            <a:xfrm>
              <a:off x="6705600" y="3209821"/>
              <a:ext cx="1747684" cy="307777"/>
            </a:xfrm>
            <a:prstGeom prst="rect">
              <a:avLst/>
            </a:prstGeom>
          </p:spPr>
          <p:txBody>
            <a:bodyPr wrap="square">
              <a:spAutoFit/>
            </a:bodyPr>
            <a:lstStyle/>
            <a:p>
              <a:pPr lvl="1" algn="ctr"/>
              <a:r>
                <a:rPr lang="en-US" altLang="zh-CN" sz="1400" dirty="0" smtClean="0"/>
                <a:t>Road networks</a:t>
              </a:r>
              <a:endParaRPr lang="en-US" altLang="zh-CN" sz="1400" dirty="0"/>
            </a:p>
          </p:txBody>
        </p:sp>
        <p:pic>
          <p:nvPicPr>
            <p:cNvPr id="26" name="Picture 3"/>
            <p:cNvPicPr>
              <a:picLocks noChangeAspect="1" noChangeArrowheads="1"/>
            </p:cNvPicPr>
            <p:nvPr/>
          </p:nvPicPr>
          <p:blipFill rotWithShape="1">
            <a:blip r:embed="rId10" cstate="print">
              <a:extLst>
                <a:ext uri="{BEBA8EAE-BF5A-486C-A8C5-ECC9F3942E4B}">
                  <a14:imgProps xmlns:a14="http://schemas.microsoft.com/office/drawing/2010/main">
                    <a14:imgLayer r:embed="rId11">
                      <a14:imgEffect>
                        <a14:sharpenSoften amount="50000"/>
                      </a14:imgEffect>
                    </a14:imgLayer>
                  </a14:imgProps>
                </a:ext>
                <a:ext uri="{28A0092B-C50C-407E-A947-70E740481C1C}">
                  <a14:useLocalDpi xmlns:a14="http://schemas.microsoft.com/office/drawing/2010/main" val="0"/>
                </a:ext>
              </a:extLst>
            </a:blip>
            <a:srcRect l="5065" t="14755" b="3789"/>
            <a:stretch/>
          </p:blipFill>
          <p:spPr bwMode="auto">
            <a:xfrm>
              <a:off x="3896524" y="2217639"/>
              <a:ext cx="1160246" cy="98276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7" name="Rectangle 26"/>
            <p:cNvSpPr/>
            <p:nvPr/>
          </p:nvSpPr>
          <p:spPr>
            <a:xfrm>
              <a:off x="3352800" y="3200400"/>
              <a:ext cx="1943382" cy="307777"/>
            </a:xfrm>
            <a:prstGeom prst="rect">
              <a:avLst/>
            </a:prstGeom>
            <a:solidFill>
              <a:schemeClr val="bg1"/>
            </a:solidFill>
          </p:spPr>
          <p:txBody>
            <a:bodyPr wrap="square">
              <a:spAutoFit/>
            </a:bodyPr>
            <a:lstStyle/>
            <a:p>
              <a:pPr lvl="1"/>
              <a:r>
                <a:rPr lang="en-US" altLang="zh-CN" sz="1400" dirty="0"/>
                <a:t>Human Mobility</a:t>
              </a:r>
            </a:p>
          </p:txBody>
        </p:sp>
      </p:grpSp>
      <p:grpSp>
        <p:nvGrpSpPr>
          <p:cNvPr id="10" name="Group 9"/>
          <p:cNvGrpSpPr/>
          <p:nvPr/>
        </p:nvGrpSpPr>
        <p:grpSpPr>
          <a:xfrm>
            <a:off x="293287" y="3952874"/>
            <a:ext cx="2754713" cy="2286001"/>
            <a:chOff x="293287" y="3886199"/>
            <a:chExt cx="2754713" cy="2286001"/>
          </a:xfrm>
        </p:grpSpPr>
        <p:grpSp>
          <p:nvGrpSpPr>
            <p:cNvPr id="28" name="Group 27"/>
            <p:cNvGrpSpPr/>
            <p:nvPr/>
          </p:nvGrpSpPr>
          <p:grpSpPr>
            <a:xfrm>
              <a:off x="761999" y="3886199"/>
              <a:ext cx="2286001" cy="1741043"/>
              <a:chOff x="4578350" y="2912249"/>
              <a:chExt cx="4155566" cy="2574151"/>
            </a:xfrm>
          </p:grpSpPr>
          <p:grpSp>
            <p:nvGrpSpPr>
              <p:cNvPr id="33" name="Group 32"/>
              <p:cNvGrpSpPr/>
              <p:nvPr/>
            </p:nvGrpSpPr>
            <p:grpSpPr>
              <a:xfrm>
                <a:off x="4578350" y="3158067"/>
                <a:ext cx="4155566" cy="2328333"/>
                <a:chOff x="4724400" y="3158067"/>
                <a:chExt cx="4155566" cy="2328333"/>
              </a:xfrm>
            </p:grpSpPr>
            <p:pic>
              <p:nvPicPr>
                <p:cNvPr id="35" name="Picture 2"/>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724400" y="3158067"/>
                  <a:ext cx="4114800" cy="6519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4724400" y="3895782"/>
                  <a:ext cx="4155566" cy="676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4"/>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24400" y="4841844"/>
                  <a:ext cx="4114800" cy="6445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34" name="Picture 7"/>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4800600" y="2912249"/>
                <a:ext cx="3790950" cy="228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8" name="Rectangle 37"/>
            <p:cNvSpPr/>
            <p:nvPr/>
          </p:nvSpPr>
          <p:spPr>
            <a:xfrm>
              <a:off x="293287" y="5864423"/>
              <a:ext cx="2678513" cy="307777"/>
            </a:xfrm>
            <a:prstGeom prst="rect">
              <a:avLst/>
            </a:prstGeom>
          </p:spPr>
          <p:txBody>
            <a:bodyPr wrap="square">
              <a:spAutoFit/>
            </a:bodyPr>
            <a:lstStyle/>
            <a:p>
              <a:pPr lvl="1" algn="ctr"/>
              <a:r>
                <a:rPr lang="en-US" altLang="zh-CN" sz="1400" dirty="0" smtClean="0"/>
                <a:t>Historical air quality data</a:t>
              </a:r>
              <a:endParaRPr lang="en-US" altLang="zh-CN" sz="1400" dirty="0"/>
            </a:p>
          </p:txBody>
        </p:sp>
      </p:grpSp>
      <p:grpSp>
        <p:nvGrpSpPr>
          <p:cNvPr id="11" name="Group 10"/>
          <p:cNvGrpSpPr/>
          <p:nvPr/>
        </p:nvGrpSpPr>
        <p:grpSpPr>
          <a:xfrm>
            <a:off x="2743201" y="3952672"/>
            <a:ext cx="2743200" cy="2286203"/>
            <a:chOff x="2743201" y="3885997"/>
            <a:chExt cx="2743200" cy="2286203"/>
          </a:xfrm>
        </p:grpSpPr>
        <p:sp>
          <p:nvSpPr>
            <p:cNvPr id="32" name="Rectangle 31"/>
            <p:cNvSpPr/>
            <p:nvPr/>
          </p:nvSpPr>
          <p:spPr>
            <a:xfrm>
              <a:off x="2743201" y="5864423"/>
              <a:ext cx="2743200" cy="307777"/>
            </a:xfrm>
            <a:prstGeom prst="rect">
              <a:avLst/>
            </a:prstGeom>
          </p:spPr>
          <p:txBody>
            <a:bodyPr wrap="square">
              <a:spAutoFit/>
            </a:bodyPr>
            <a:lstStyle/>
            <a:p>
              <a:pPr lvl="1" algn="ctr"/>
              <a:r>
                <a:rPr lang="en-US" altLang="zh-CN" sz="1400" dirty="0" smtClean="0"/>
                <a:t>Real-time air quality reports</a:t>
              </a:r>
              <a:endParaRPr lang="en-US" altLang="zh-CN" sz="1400" dirty="0"/>
            </a:p>
          </p:txBody>
        </p:sp>
        <p:pic>
          <p:nvPicPr>
            <p:cNvPr id="2050" name="Picture 2"/>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3371850" y="3885997"/>
              <a:ext cx="1962150" cy="17412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40" name="Picture 39"/>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527903" y="3632695"/>
            <a:ext cx="2880893" cy="26685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40"/>
          <p:cNvPicPr>
            <a:picLocks noChangeAspect="1"/>
          </p:cNvPicPr>
          <p:nvPr/>
        </p:nvPicPr>
        <p:blipFill rotWithShape="1">
          <a:blip r:embed="rId18" cstate="print">
            <a:extLst>
              <a:ext uri="{28A0092B-C50C-407E-A947-70E740481C1C}">
                <a14:useLocalDpi xmlns:a14="http://schemas.microsoft.com/office/drawing/2010/main" val="0"/>
              </a:ext>
            </a:extLst>
          </a:blip>
          <a:srcRect l="2896" t="2639" r="2624" b="2356"/>
          <a:stretch/>
        </p:blipFill>
        <p:spPr>
          <a:xfrm>
            <a:off x="5531279" y="3613150"/>
            <a:ext cx="2864817" cy="2675365"/>
          </a:xfrm>
          <a:prstGeom prst="rect">
            <a:avLst/>
          </a:prstGeom>
        </p:spPr>
      </p:pic>
    </p:spTree>
    <p:extLst>
      <p:ext uri="{BB962C8B-B14F-4D97-AF65-F5344CB8AC3E}">
        <p14:creationId xmlns:p14="http://schemas.microsoft.com/office/powerpoint/2010/main" val="618366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a:stretch>
            <a:fillRect/>
          </a:stretch>
        </p:blipFill>
        <p:spPr>
          <a:xfrm>
            <a:off x="152400" y="381000"/>
            <a:ext cx="6248400" cy="2562106"/>
          </a:xfrm>
          <a:prstGeom prst="rect">
            <a:avLst/>
          </a:prstGeom>
        </p:spPr>
      </p:pic>
      <p:pic>
        <p:nvPicPr>
          <p:cNvPr id="6" name="图片 5"/>
          <p:cNvPicPr>
            <a:picLocks noChangeAspect="1"/>
          </p:cNvPicPr>
          <p:nvPr/>
        </p:nvPicPr>
        <p:blipFill>
          <a:blip r:embed="rId4"/>
          <a:stretch>
            <a:fillRect/>
          </a:stretch>
        </p:blipFill>
        <p:spPr>
          <a:xfrm>
            <a:off x="2268730" y="3200400"/>
            <a:ext cx="6875270" cy="3547241"/>
          </a:xfrm>
          <a:prstGeom prst="rect">
            <a:avLst/>
          </a:prstGeom>
        </p:spPr>
      </p:pic>
      <p:sp>
        <p:nvSpPr>
          <p:cNvPr id="7" name="矩形 6"/>
          <p:cNvSpPr/>
          <p:nvPr/>
        </p:nvSpPr>
        <p:spPr>
          <a:xfrm>
            <a:off x="6248400" y="1477387"/>
            <a:ext cx="2681183" cy="369332"/>
          </a:xfrm>
          <a:prstGeom prst="rect">
            <a:avLst/>
          </a:prstGeom>
        </p:spPr>
        <p:txBody>
          <a:bodyPr wrap="none">
            <a:spAutoFit/>
          </a:bodyPr>
          <a:lstStyle/>
          <a:p>
            <a:r>
              <a:rPr lang="en-US" altLang="zh-CN" i="1" dirty="0">
                <a:solidFill>
                  <a:srgbClr val="000000"/>
                </a:solidFill>
                <a:latin typeface="Times New Roman" panose="02020603050405020304" pitchFamily="18" charset="0"/>
              </a:rPr>
              <a:t>Grid and Affecting Region </a:t>
            </a:r>
            <a:endParaRPr lang="zh-CN" altLang="en-US" dirty="0"/>
          </a:p>
        </p:txBody>
      </p:sp>
      <p:sp>
        <p:nvSpPr>
          <p:cNvPr id="8" name="矩形 7"/>
          <p:cNvSpPr/>
          <p:nvPr/>
        </p:nvSpPr>
        <p:spPr>
          <a:xfrm>
            <a:off x="152400" y="5105400"/>
            <a:ext cx="2255746" cy="369332"/>
          </a:xfrm>
          <a:prstGeom prst="rect">
            <a:avLst/>
          </a:prstGeom>
        </p:spPr>
        <p:txBody>
          <a:bodyPr wrap="none">
            <a:spAutoFit/>
          </a:bodyPr>
          <a:lstStyle/>
          <a:p>
            <a:r>
              <a:rPr lang="en-US" altLang="zh-CN" i="1" dirty="0">
                <a:solidFill>
                  <a:srgbClr val="000000"/>
                </a:solidFill>
                <a:latin typeface="Times New Roman" panose="02020603050405020304" pitchFamily="18" charset="0"/>
              </a:rPr>
              <a:t>Framework of </a:t>
            </a:r>
            <a:r>
              <a:rPr lang="en-US" altLang="zh-CN" i="1" dirty="0" smtClean="0">
                <a:solidFill>
                  <a:srgbClr val="000000"/>
                </a:solidFill>
                <a:latin typeface="Times New Roman" panose="02020603050405020304" pitchFamily="18" charset="0"/>
              </a:rPr>
              <a:t>system </a:t>
            </a:r>
            <a:endParaRPr lang="zh-CN" altLang="en-US" i="1" dirty="0"/>
          </a:p>
        </p:txBody>
      </p:sp>
    </p:spTree>
    <p:extLst>
      <p:ext uri="{BB962C8B-B14F-4D97-AF65-F5344CB8AC3E}">
        <p14:creationId xmlns:p14="http://schemas.microsoft.com/office/powerpoint/2010/main" val="359091663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533400" y="0"/>
            <a:ext cx="8229600" cy="1143000"/>
          </a:xfrm>
        </p:spPr>
        <p:txBody>
          <a:bodyPr/>
          <a:lstStyle/>
          <a:p>
            <a:r>
              <a:rPr lang="en-US" altLang="zh-CN" dirty="0" smtClean="0"/>
              <a:t>Features Extraction</a:t>
            </a:r>
            <a:endParaRPr lang="zh-CN" altLang="en-US" dirty="0"/>
          </a:p>
        </p:txBody>
      </p:sp>
      <p:sp>
        <p:nvSpPr>
          <p:cNvPr id="5" name="文本框 4"/>
          <p:cNvSpPr txBox="1"/>
          <p:nvPr/>
        </p:nvSpPr>
        <p:spPr>
          <a:xfrm>
            <a:off x="685800" y="990600"/>
            <a:ext cx="2570640" cy="2000548"/>
          </a:xfrm>
          <a:prstGeom prst="rect">
            <a:avLst/>
          </a:prstGeom>
          <a:noFill/>
        </p:spPr>
        <p:txBody>
          <a:bodyPr wrap="none" rtlCol="0">
            <a:spAutoFit/>
          </a:bodyPr>
          <a:lstStyle/>
          <a:p>
            <a:r>
              <a:rPr lang="en-US" altLang="zh-CN" sz="2400" i="1" dirty="0" smtClean="0"/>
              <a:t>F</a:t>
            </a:r>
            <a:r>
              <a:rPr lang="en-US" altLang="zh-CN" sz="1600" i="1" dirty="0" smtClean="0"/>
              <a:t>m</a:t>
            </a:r>
            <a:endParaRPr lang="en-US" altLang="zh-CN" sz="2000" i="1" dirty="0"/>
          </a:p>
          <a:p>
            <a:pPr marL="342900" indent="-342900">
              <a:buFont typeface="Arial" panose="020B0604020202020204" pitchFamily="34" charset="0"/>
              <a:buChar char="•"/>
            </a:pPr>
            <a:r>
              <a:rPr lang="en-US" altLang="zh-CN" sz="2000" i="1" dirty="0" smtClean="0"/>
              <a:t>Temperature</a:t>
            </a:r>
          </a:p>
          <a:p>
            <a:pPr marL="342900" indent="-342900">
              <a:buFont typeface="Arial" panose="020B0604020202020204" pitchFamily="34" charset="0"/>
              <a:buChar char="•"/>
            </a:pPr>
            <a:r>
              <a:rPr lang="en-US" altLang="zh-CN" sz="2000" i="1" dirty="0" smtClean="0"/>
              <a:t>Humidity</a:t>
            </a:r>
          </a:p>
          <a:p>
            <a:pPr marL="342900" indent="-342900">
              <a:buFont typeface="Arial" panose="020B0604020202020204" pitchFamily="34" charset="0"/>
              <a:buChar char="•"/>
            </a:pPr>
            <a:r>
              <a:rPr lang="en-US" altLang="zh-CN" sz="2000" i="1" dirty="0" smtClean="0"/>
              <a:t>barometer pressure</a:t>
            </a:r>
          </a:p>
          <a:p>
            <a:pPr marL="342900" indent="-342900">
              <a:buFont typeface="Arial" panose="020B0604020202020204" pitchFamily="34" charset="0"/>
              <a:buChar char="•"/>
            </a:pPr>
            <a:r>
              <a:rPr lang="en-US" altLang="zh-CN" sz="2000" i="1" dirty="0" smtClean="0"/>
              <a:t>wind speed</a:t>
            </a:r>
          </a:p>
          <a:p>
            <a:pPr marL="342900" indent="-342900">
              <a:buFont typeface="Arial" panose="020B0604020202020204" pitchFamily="34" charset="0"/>
              <a:buChar char="•"/>
            </a:pPr>
            <a:r>
              <a:rPr lang="en-US" altLang="zh-CN" sz="2000" i="1" dirty="0" smtClean="0"/>
              <a:t>weather </a:t>
            </a:r>
            <a:endParaRPr lang="zh-CN" altLang="en-US" sz="1100" i="1" dirty="0"/>
          </a:p>
        </p:txBody>
      </p:sp>
      <p:sp>
        <p:nvSpPr>
          <p:cNvPr id="9" name="文本框 8"/>
          <p:cNvSpPr txBox="1"/>
          <p:nvPr/>
        </p:nvSpPr>
        <p:spPr>
          <a:xfrm>
            <a:off x="4495800" y="990600"/>
            <a:ext cx="4114909" cy="1384995"/>
          </a:xfrm>
          <a:prstGeom prst="rect">
            <a:avLst/>
          </a:prstGeom>
          <a:noFill/>
        </p:spPr>
        <p:txBody>
          <a:bodyPr wrap="none" rtlCol="0">
            <a:spAutoFit/>
          </a:bodyPr>
          <a:lstStyle/>
          <a:p>
            <a:r>
              <a:rPr lang="en-US" altLang="zh-CN" sz="2400" i="1" dirty="0" smtClean="0"/>
              <a:t>F</a:t>
            </a:r>
            <a:r>
              <a:rPr lang="en-US" altLang="zh-CN" sz="1600" i="1" dirty="0" smtClean="0"/>
              <a:t>t</a:t>
            </a:r>
            <a:endParaRPr lang="en-US" altLang="zh-CN" sz="2000" i="1" dirty="0"/>
          </a:p>
          <a:p>
            <a:pPr marL="342900" indent="-342900">
              <a:buFont typeface="Arial" panose="020B0604020202020204" pitchFamily="34" charset="0"/>
              <a:buChar char="•"/>
            </a:pPr>
            <a:r>
              <a:rPr lang="en-US" altLang="zh-CN" sz="2000" i="1" dirty="0" smtClean="0"/>
              <a:t>Expectation of speeds: E(v)</a:t>
            </a:r>
          </a:p>
          <a:p>
            <a:pPr marL="342900" indent="-342900">
              <a:buFont typeface="Arial" panose="020B0604020202020204" pitchFamily="34" charset="0"/>
              <a:buChar char="•"/>
            </a:pPr>
            <a:r>
              <a:rPr lang="en-US" altLang="zh-CN" sz="2000" i="1" dirty="0" smtClean="0"/>
              <a:t>Standard deviation of speeds: D(v)</a:t>
            </a:r>
          </a:p>
          <a:p>
            <a:pPr marL="342900" indent="-342900">
              <a:buFont typeface="Arial" panose="020B0604020202020204" pitchFamily="34" charset="0"/>
              <a:buChar char="•"/>
            </a:pPr>
            <a:r>
              <a:rPr lang="en-US" altLang="zh-CN" sz="2000" i="1" dirty="0" smtClean="0"/>
              <a:t>The distribution of speeds: P(v)</a:t>
            </a:r>
          </a:p>
        </p:txBody>
      </p:sp>
      <p:sp>
        <p:nvSpPr>
          <p:cNvPr id="10" name="文本框 9"/>
          <p:cNvSpPr txBox="1"/>
          <p:nvPr/>
        </p:nvSpPr>
        <p:spPr>
          <a:xfrm>
            <a:off x="685800" y="2991148"/>
            <a:ext cx="7444474" cy="1077218"/>
          </a:xfrm>
          <a:prstGeom prst="rect">
            <a:avLst/>
          </a:prstGeom>
          <a:noFill/>
        </p:spPr>
        <p:txBody>
          <a:bodyPr wrap="none" rtlCol="0">
            <a:spAutoFit/>
          </a:bodyPr>
          <a:lstStyle/>
          <a:p>
            <a:r>
              <a:rPr lang="en-US" altLang="zh-CN" sz="2400" i="1" dirty="0" err="1" smtClean="0"/>
              <a:t>F</a:t>
            </a:r>
            <a:r>
              <a:rPr lang="en-US" altLang="zh-CN" sz="1600" i="1" dirty="0" err="1" smtClean="0"/>
              <a:t>h</a:t>
            </a:r>
            <a:endParaRPr lang="en-US" altLang="zh-CN" sz="2000" i="1" dirty="0"/>
          </a:p>
          <a:p>
            <a:pPr marL="342900" indent="-342900">
              <a:buFont typeface="Arial" panose="020B0604020202020204" pitchFamily="34" charset="0"/>
              <a:buChar char="•"/>
            </a:pPr>
            <a:r>
              <a:rPr lang="en-US" altLang="zh-CN" sz="2000" i="1" dirty="0" smtClean="0"/>
              <a:t>The number of people arriving at a grid’s affecting regions: (f</a:t>
            </a:r>
            <a:r>
              <a:rPr lang="en-US" altLang="zh-CN" sz="1600" i="1" dirty="0" smtClean="0"/>
              <a:t>a</a:t>
            </a:r>
            <a:r>
              <a:rPr lang="en-US" altLang="zh-CN" sz="2000" i="1" dirty="0" smtClean="0"/>
              <a:t>)</a:t>
            </a:r>
            <a:endParaRPr lang="en-US" altLang="zh-CN" sz="1600" i="1" dirty="0" smtClean="0"/>
          </a:p>
          <a:p>
            <a:pPr marL="342900" indent="-342900">
              <a:buFont typeface="Arial" panose="020B0604020202020204" pitchFamily="34" charset="0"/>
              <a:buChar char="•"/>
            </a:pPr>
            <a:r>
              <a:rPr lang="en-US" altLang="zh-CN" sz="2000" i="1" dirty="0"/>
              <a:t>The number of people </a:t>
            </a:r>
            <a:r>
              <a:rPr lang="en-US" altLang="zh-CN" sz="2000" i="1" dirty="0" smtClean="0"/>
              <a:t>departing from a </a:t>
            </a:r>
            <a:r>
              <a:rPr lang="en-US" altLang="zh-CN" sz="2000" i="1" dirty="0"/>
              <a:t>grid’s affecting </a:t>
            </a:r>
            <a:r>
              <a:rPr lang="en-US" altLang="zh-CN" sz="2000" i="1" dirty="0" smtClean="0"/>
              <a:t>regions: (</a:t>
            </a:r>
            <a:r>
              <a:rPr lang="en-US" altLang="zh-CN" sz="2000" i="1" dirty="0" err="1" smtClean="0"/>
              <a:t>f</a:t>
            </a:r>
            <a:r>
              <a:rPr lang="en-US" altLang="zh-CN" sz="1600" i="1" dirty="0" err="1" smtClean="0"/>
              <a:t>l</a:t>
            </a:r>
            <a:r>
              <a:rPr lang="en-US" altLang="zh-CN" sz="2000" i="1" dirty="0" smtClean="0"/>
              <a:t>)</a:t>
            </a:r>
            <a:endParaRPr lang="en-US" altLang="zh-CN" sz="1600" i="1" dirty="0"/>
          </a:p>
        </p:txBody>
      </p:sp>
      <p:sp>
        <p:nvSpPr>
          <p:cNvPr id="11" name="文本框 10"/>
          <p:cNvSpPr txBox="1"/>
          <p:nvPr/>
        </p:nvSpPr>
        <p:spPr>
          <a:xfrm>
            <a:off x="685800" y="5321982"/>
            <a:ext cx="6852517" cy="1384995"/>
          </a:xfrm>
          <a:prstGeom prst="rect">
            <a:avLst/>
          </a:prstGeom>
          <a:noFill/>
        </p:spPr>
        <p:txBody>
          <a:bodyPr wrap="none" rtlCol="0">
            <a:spAutoFit/>
          </a:bodyPr>
          <a:lstStyle/>
          <a:p>
            <a:r>
              <a:rPr lang="en-US" altLang="zh-CN" sz="2400" i="1" dirty="0" smtClean="0"/>
              <a:t>F</a:t>
            </a:r>
            <a:r>
              <a:rPr lang="en-US" altLang="zh-CN" sz="1600" i="1" dirty="0"/>
              <a:t>r</a:t>
            </a:r>
            <a:endParaRPr lang="en-US" altLang="zh-CN" sz="2000" i="1" dirty="0" smtClean="0"/>
          </a:p>
          <a:p>
            <a:pPr marL="342900" indent="-342900">
              <a:buFont typeface="Arial" panose="020B0604020202020204" pitchFamily="34" charset="0"/>
              <a:buChar char="•"/>
            </a:pPr>
            <a:r>
              <a:rPr lang="en-US" altLang="zh-CN" sz="2000" i="1" dirty="0" smtClean="0"/>
              <a:t>Total length of high way: (</a:t>
            </a:r>
            <a:r>
              <a:rPr lang="en-US" altLang="zh-CN" sz="2000" i="1" dirty="0" err="1" smtClean="0"/>
              <a:t>f</a:t>
            </a:r>
            <a:r>
              <a:rPr lang="en-US" altLang="zh-CN" sz="1600" i="1" dirty="0" err="1" smtClean="0"/>
              <a:t>h</a:t>
            </a:r>
            <a:r>
              <a:rPr lang="en-US" altLang="zh-CN" sz="2000" i="1" dirty="0" smtClean="0"/>
              <a:t>)</a:t>
            </a:r>
            <a:endParaRPr lang="en-US" altLang="zh-CN" sz="1600" i="1" dirty="0" smtClean="0"/>
          </a:p>
          <a:p>
            <a:pPr marL="342900" lvl="0" indent="-342900">
              <a:buFont typeface="Arial" panose="020B0604020202020204" pitchFamily="34" charset="0"/>
              <a:buChar char="•"/>
            </a:pPr>
            <a:r>
              <a:rPr lang="en-US" altLang="zh-CN" sz="2000" i="1" dirty="0" smtClean="0"/>
              <a:t>Total length of other road segments: (</a:t>
            </a:r>
            <a:r>
              <a:rPr lang="en-US" altLang="zh-CN" sz="2000" i="1" dirty="0" err="1" smtClean="0"/>
              <a:t>f</a:t>
            </a:r>
            <a:r>
              <a:rPr lang="en-US" altLang="zh-CN" sz="1600" i="1" dirty="0" err="1" smtClean="0"/>
              <a:t>r</a:t>
            </a:r>
            <a:r>
              <a:rPr lang="en-US" altLang="zh-CN" sz="2000" i="1" dirty="0" smtClean="0"/>
              <a:t>)</a:t>
            </a:r>
            <a:r>
              <a:rPr lang="en-US" altLang="zh-CN" sz="2000" i="1" dirty="0">
                <a:solidFill>
                  <a:prstClr val="black"/>
                </a:solidFill>
              </a:rPr>
              <a:t> </a:t>
            </a:r>
            <a:endParaRPr lang="en-US" altLang="zh-CN" sz="2000" i="1" dirty="0" smtClean="0">
              <a:solidFill>
                <a:prstClr val="black"/>
              </a:solidFill>
            </a:endParaRPr>
          </a:p>
          <a:p>
            <a:pPr marL="342900" lvl="0" indent="-342900">
              <a:buFont typeface="Arial" panose="020B0604020202020204" pitchFamily="34" charset="0"/>
              <a:buChar char="•"/>
            </a:pPr>
            <a:r>
              <a:rPr lang="en-US" altLang="zh-CN" sz="2000" i="1" dirty="0" smtClean="0">
                <a:solidFill>
                  <a:prstClr val="black"/>
                </a:solidFill>
              </a:rPr>
              <a:t>The number of intersections in the grid’s affecting region: </a:t>
            </a:r>
            <a:r>
              <a:rPr lang="en-US" altLang="zh-CN" sz="2000" i="1" dirty="0">
                <a:solidFill>
                  <a:prstClr val="black"/>
                </a:solidFill>
              </a:rPr>
              <a:t>(</a:t>
            </a:r>
            <a:r>
              <a:rPr lang="en-US" altLang="zh-CN" sz="2000" i="1" dirty="0" smtClean="0">
                <a:solidFill>
                  <a:prstClr val="black"/>
                </a:solidFill>
              </a:rPr>
              <a:t>f</a:t>
            </a:r>
            <a:r>
              <a:rPr lang="en-US" altLang="zh-CN" sz="1600" i="1" dirty="0" smtClean="0">
                <a:solidFill>
                  <a:prstClr val="black"/>
                </a:solidFill>
              </a:rPr>
              <a:t>s</a:t>
            </a:r>
            <a:r>
              <a:rPr lang="en-US" altLang="zh-CN" sz="2000" i="1" dirty="0" smtClean="0">
                <a:solidFill>
                  <a:prstClr val="black"/>
                </a:solidFill>
              </a:rPr>
              <a:t>)</a:t>
            </a:r>
          </a:p>
        </p:txBody>
      </p:sp>
      <p:sp>
        <p:nvSpPr>
          <p:cNvPr id="12" name="文本框 11"/>
          <p:cNvSpPr txBox="1"/>
          <p:nvPr/>
        </p:nvSpPr>
        <p:spPr>
          <a:xfrm>
            <a:off x="685800" y="4068366"/>
            <a:ext cx="8204747" cy="1077218"/>
          </a:xfrm>
          <a:prstGeom prst="rect">
            <a:avLst/>
          </a:prstGeom>
          <a:noFill/>
        </p:spPr>
        <p:txBody>
          <a:bodyPr wrap="none" rtlCol="0">
            <a:spAutoFit/>
          </a:bodyPr>
          <a:lstStyle/>
          <a:p>
            <a:r>
              <a:rPr lang="en-US" altLang="zh-CN" sz="2400" i="1" dirty="0" err="1" smtClean="0"/>
              <a:t>F</a:t>
            </a:r>
            <a:r>
              <a:rPr lang="en-US" altLang="zh-CN" sz="1600" i="1" dirty="0" err="1" smtClean="0"/>
              <a:t>p</a:t>
            </a:r>
            <a:endParaRPr lang="en-US" altLang="zh-CN" sz="2000" i="1" dirty="0" smtClean="0"/>
          </a:p>
          <a:p>
            <a:pPr marL="342900" indent="-342900">
              <a:buFont typeface="Arial" panose="020B0604020202020204" pitchFamily="34" charset="0"/>
              <a:buChar char="•"/>
            </a:pPr>
            <a:r>
              <a:rPr lang="en-US" altLang="zh-CN" sz="2000" i="1" dirty="0" smtClean="0"/>
              <a:t>The number of POIs in special categories in </a:t>
            </a:r>
            <a:r>
              <a:rPr lang="en-US" altLang="zh-CN" sz="2000" i="1" dirty="0">
                <a:solidFill>
                  <a:prstClr val="black"/>
                </a:solidFill>
              </a:rPr>
              <a:t>the grid’s affecting region </a:t>
            </a:r>
            <a:r>
              <a:rPr lang="en-US" altLang="zh-CN" sz="2000" i="1" dirty="0" smtClean="0"/>
              <a:t>: (</a:t>
            </a:r>
            <a:r>
              <a:rPr lang="en-US" altLang="zh-CN" sz="2000" i="1" dirty="0" err="1" smtClean="0"/>
              <a:t>f</a:t>
            </a:r>
            <a:r>
              <a:rPr lang="en-US" altLang="zh-CN" sz="1600" i="1" dirty="0" err="1" smtClean="0"/>
              <a:t>n</a:t>
            </a:r>
            <a:r>
              <a:rPr lang="en-US" altLang="zh-CN" sz="2000" i="1" dirty="0" smtClean="0"/>
              <a:t>)</a:t>
            </a:r>
            <a:endParaRPr lang="en-US" altLang="zh-CN" sz="1600" i="1" dirty="0" smtClean="0"/>
          </a:p>
          <a:p>
            <a:pPr marL="342900" lvl="0" indent="-342900">
              <a:buFont typeface="Arial" panose="020B0604020202020204" pitchFamily="34" charset="0"/>
              <a:buChar char="•"/>
            </a:pPr>
            <a:r>
              <a:rPr lang="en-US" altLang="zh-CN" sz="2000" i="1" dirty="0" smtClean="0">
                <a:solidFill>
                  <a:prstClr val="black"/>
                </a:solidFill>
              </a:rPr>
              <a:t>The change in the number of POIs: </a:t>
            </a:r>
            <a:r>
              <a:rPr lang="en-US" altLang="zh-CN" sz="2000" i="1" dirty="0">
                <a:solidFill>
                  <a:prstClr val="black"/>
                </a:solidFill>
              </a:rPr>
              <a:t>(</a:t>
            </a:r>
            <a:r>
              <a:rPr lang="en-US" altLang="zh-CN" sz="2000" i="1" dirty="0" smtClean="0">
                <a:solidFill>
                  <a:prstClr val="black"/>
                </a:solidFill>
              </a:rPr>
              <a:t>f</a:t>
            </a:r>
            <a:r>
              <a:rPr lang="en-US" altLang="zh-CN" sz="1600" i="1" dirty="0" smtClean="0">
                <a:solidFill>
                  <a:prstClr val="black"/>
                </a:solidFill>
              </a:rPr>
              <a:t>c</a:t>
            </a:r>
            <a:r>
              <a:rPr lang="en-US" altLang="zh-CN" sz="2000" i="1" dirty="0" smtClean="0">
                <a:solidFill>
                  <a:prstClr val="black"/>
                </a:solidFill>
              </a:rPr>
              <a:t>)</a:t>
            </a:r>
          </a:p>
        </p:txBody>
      </p:sp>
      <p:pic>
        <p:nvPicPr>
          <p:cNvPr id="14" name="图片 13"/>
          <p:cNvPicPr>
            <a:picLocks noChangeAspect="1"/>
          </p:cNvPicPr>
          <p:nvPr/>
        </p:nvPicPr>
        <p:blipFill>
          <a:blip r:embed="rId3"/>
          <a:stretch>
            <a:fillRect/>
          </a:stretch>
        </p:blipFill>
        <p:spPr>
          <a:xfrm>
            <a:off x="5071284" y="4780986"/>
            <a:ext cx="4072716" cy="1233493"/>
          </a:xfrm>
          <a:prstGeom prst="rect">
            <a:avLst/>
          </a:prstGeom>
        </p:spPr>
      </p:pic>
    </p:spTree>
    <p:extLst>
      <p:ext uri="{BB962C8B-B14F-4D97-AF65-F5344CB8AC3E}">
        <p14:creationId xmlns:p14="http://schemas.microsoft.com/office/powerpoint/2010/main" val="426079244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304800" y="107730"/>
            <a:ext cx="4419600" cy="3337060"/>
          </a:xfrm>
          <a:prstGeom prst="rect">
            <a:avLst/>
          </a:prstGeom>
        </p:spPr>
      </p:pic>
      <p:pic>
        <p:nvPicPr>
          <p:cNvPr id="5" name="图片 4"/>
          <p:cNvPicPr>
            <a:picLocks noChangeAspect="1"/>
          </p:cNvPicPr>
          <p:nvPr/>
        </p:nvPicPr>
        <p:blipFill>
          <a:blip r:embed="rId4"/>
          <a:stretch>
            <a:fillRect/>
          </a:stretch>
        </p:blipFill>
        <p:spPr>
          <a:xfrm>
            <a:off x="4727028" y="31531"/>
            <a:ext cx="4114800" cy="3413259"/>
          </a:xfrm>
          <a:prstGeom prst="rect">
            <a:avLst/>
          </a:prstGeom>
        </p:spPr>
      </p:pic>
      <p:pic>
        <p:nvPicPr>
          <p:cNvPr id="6" name="图片 5"/>
          <p:cNvPicPr>
            <a:picLocks noChangeAspect="1"/>
          </p:cNvPicPr>
          <p:nvPr/>
        </p:nvPicPr>
        <p:blipFill>
          <a:blip r:embed="rId5"/>
          <a:stretch>
            <a:fillRect/>
          </a:stretch>
        </p:blipFill>
        <p:spPr>
          <a:xfrm>
            <a:off x="299545" y="3810000"/>
            <a:ext cx="4419600" cy="2647950"/>
          </a:xfrm>
          <a:prstGeom prst="rect">
            <a:avLst/>
          </a:prstGeom>
        </p:spPr>
      </p:pic>
      <p:pic>
        <p:nvPicPr>
          <p:cNvPr id="7" name="图片 6"/>
          <p:cNvPicPr>
            <a:picLocks noChangeAspect="1"/>
          </p:cNvPicPr>
          <p:nvPr/>
        </p:nvPicPr>
        <p:blipFill>
          <a:blip r:embed="rId6"/>
          <a:stretch>
            <a:fillRect/>
          </a:stretch>
        </p:blipFill>
        <p:spPr>
          <a:xfrm>
            <a:off x="4727028" y="3886200"/>
            <a:ext cx="4191000" cy="2647950"/>
          </a:xfrm>
          <a:prstGeom prst="rect">
            <a:avLst/>
          </a:prstGeom>
        </p:spPr>
      </p:pic>
    </p:spTree>
    <p:extLst>
      <p:ext uri="{BB962C8B-B14F-4D97-AF65-F5344CB8AC3E}">
        <p14:creationId xmlns:p14="http://schemas.microsoft.com/office/powerpoint/2010/main" val="23481211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框 24"/>
          <p:cNvSpPr txBox="1"/>
          <p:nvPr/>
        </p:nvSpPr>
        <p:spPr>
          <a:xfrm>
            <a:off x="1573732" y="5314048"/>
            <a:ext cx="3029627" cy="1143600"/>
          </a:xfrm>
          <a:prstGeom prst="rect">
            <a:avLst/>
          </a:prstGeom>
          <a:solidFill>
            <a:schemeClr val="bg1">
              <a:lumMod val="85000"/>
            </a:schemeClr>
          </a:solidFill>
        </p:spPr>
        <p:txBody>
          <a:bodyPr wrap="square" rtlCol="0">
            <a:spAutoFit/>
          </a:bodyPr>
          <a:lstStyle/>
          <a:p>
            <a:endParaRPr lang="zh-CN" altLang="en-US" dirty="0"/>
          </a:p>
        </p:txBody>
      </p:sp>
      <p:pic>
        <p:nvPicPr>
          <p:cNvPr id="5" name="图片 4"/>
          <p:cNvPicPr>
            <a:picLocks noChangeAspect="1"/>
          </p:cNvPicPr>
          <p:nvPr/>
        </p:nvPicPr>
        <p:blipFill>
          <a:blip r:embed="rId3"/>
          <a:stretch>
            <a:fillRect/>
          </a:stretch>
        </p:blipFill>
        <p:spPr>
          <a:xfrm>
            <a:off x="5567854" y="1417638"/>
            <a:ext cx="2904762" cy="2371429"/>
          </a:xfrm>
          <a:prstGeom prst="rect">
            <a:avLst/>
          </a:prstGeom>
        </p:spPr>
      </p:pic>
      <p:sp>
        <p:nvSpPr>
          <p:cNvPr id="6" name="标题 1"/>
          <p:cNvSpPr>
            <a:spLocks noGrp="1"/>
          </p:cNvSpPr>
          <p:nvPr>
            <p:ph type="title"/>
          </p:nvPr>
        </p:nvSpPr>
        <p:spPr>
          <a:xfrm>
            <a:off x="457200" y="274638"/>
            <a:ext cx="8229600" cy="1143000"/>
          </a:xfrm>
        </p:spPr>
        <p:txBody>
          <a:bodyPr/>
          <a:lstStyle/>
          <a:p>
            <a:r>
              <a:rPr lang="en-US" altLang="zh-CN" dirty="0" smtClean="0"/>
              <a:t>Semi-Supervised Learning Model</a:t>
            </a:r>
            <a:endParaRPr lang="zh-CN" altLang="en-US" dirty="0"/>
          </a:p>
        </p:txBody>
      </p:sp>
      <p:pic>
        <p:nvPicPr>
          <p:cNvPr id="7" name="图片 6"/>
          <p:cNvPicPr>
            <a:picLocks noChangeAspect="1"/>
          </p:cNvPicPr>
          <p:nvPr/>
        </p:nvPicPr>
        <p:blipFill>
          <a:blip r:embed="rId4"/>
          <a:stretch>
            <a:fillRect/>
          </a:stretch>
        </p:blipFill>
        <p:spPr>
          <a:xfrm>
            <a:off x="5567854" y="4038600"/>
            <a:ext cx="2899507" cy="2419048"/>
          </a:xfrm>
          <a:prstGeom prst="rect">
            <a:avLst/>
          </a:prstGeom>
        </p:spPr>
      </p:pic>
      <p:sp>
        <p:nvSpPr>
          <p:cNvPr id="8" name="文本框 7"/>
          <p:cNvSpPr txBox="1"/>
          <p:nvPr/>
        </p:nvSpPr>
        <p:spPr>
          <a:xfrm>
            <a:off x="609600" y="1524000"/>
            <a:ext cx="4020396" cy="892552"/>
          </a:xfrm>
          <a:prstGeom prst="rect">
            <a:avLst/>
          </a:prstGeom>
          <a:noFill/>
        </p:spPr>
        <p:txBody>
          <a:bodyPr wrap="none" rtlCol="0">
            <a:spAutoFit/>
          </a:bodyPr>
          <a:lstStyle/>
          <a:p>
            <a:pPr marL="285750" indent="-285750">
              <a:buFont typeface="Arial" panose="020B0604020202020204" pitchFamily="34" charset="0"/>
              <a:buChar char="•"/>
            </a:pPr>
            <a:r>
              <a:rPr lang="en-US" altLang="zh-CN" sz="2800" dirty="0" smtClean="0"/>
              <a:t>Philosophy of the model</a:t>
            </a:r>
          </a:p>
          <a:p>
            <a:r>
              <a:rPr lang="en-US" altLang="zh-CN" sz="2400" dirty="0"/>
              <a:t> </a:t>
            </a:r>
            <a:r>
              <a:rPr lang="en-US" altLang="zh-CN" sz="2400" dirty="0" smtClean="0"/>
              <a:t>    - States of air quality</a:t>
            </a:r>
          </a:p>
        </p:txBody>
      </p:sp>
      <p:sp>
        <p:nvSpPr>
          <p:cNvPr id="9" name="文本框 8"/>
          <p:cNvSpPr txBox="1"/>
          <p:nvPr/>
        </p:nvSpPr>
        <p:spPr>
          <a:xfrm>
            <a:off x="1175078" y="2416552"/>
            <a:ext cx="3754105"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Temporal dependency in a location</a:t>
            </a:r>
          </a:p>
          <a:p>
            <a:pPr marL="285750" indent="-285750">
              <a:buFont typeface="Arial" panose="020B0604020202020204" pitchFamily="34" charset="0"/>
              <a:buChar char="•"/>
            </a:pPr>
            <a:r>
              <a:rPr lang="en-US" altLang="zh-CN" dirty="0" smtClean="0"/>
              <a:t>Geo-correlation between locations</a:t>
            </a:r>
            <a:endParaRPr lang="zh-CN" altLang="en-US" dirty="0"/>
          </a:p>
        </p:txBody>
      </p:sp>
      <p:sp>
        <p:nvSpPr>
          <p:cNvPr id="11" name="矩形 10"/>
          <p:cNvSpPr/>
          <p:nvPr/>
        </p:nvSpPr>
        <p:spPr>
          <a:xfrm>
            <a:off x="995098" y="3098056"/>
            <a:ext cx="3798027" cy="461665"/>
          </a:xfrm>
          <a:prstGeom prst="rect">
            <a:avLst/>
          </a:prstGeom>
        </p:spPr>
        <p:txBody>
          <a:bodyPr wrap="none">
            <a:spAutoFit/>
          </a:bodyPr>
          <a:lstStyle/>
          <a:p>
            <a:pPr lvl="0"/>
            <a:r>
              <a:rPr lang="en-US" altLang="zh-CN" sz="2400" dirty="0">
                <a:solidFill>
                  <a:prstClr val="black"/>
                </a:solidFill>
              </a:rPr>
              <a:t>- </a:t>
            </a:r>
            <a:r>
              <a:rPr lang="en-US" altLang="zh-CN" sz="2400" dirty="0" smtClean="0">
                <a:solidFill>
                  <a:prstClr val="black"/>
                </a:solidFill>
              </a:rPr>
              <a:t>Generation of air pollutants</a:t>
            </a:r>
            <a:endParaRPr lang="en-US" altLang="zh-CN" sz="2400" dirty="0">
              <a:solidFill>
                <a:prstClr val="black"/>
              </a:solidFill>
            </a:endParaRPr>
          </a:p>
        </p:txBody>
      </p:sp>
      <p:sp>
        <p:nvSpPr>
          <p:cNvPr id="12" name="文本框 11"/>
          <p:cNvSpPr txBox="1"/>
          <p:nvPr/>
        </p:nvSpPr>
        <p:spPr>
          <a:xfrm>
            <a:off x="1175077" y="3559721"/>
            <a:ext cx="3204980"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Emission from a location</a:t>
            </a:r>
          </a:p>
          <a:p>
            <a:pPr marL="285750" indent="-285750">
              <a:buFont typeface="Arial" panose="020B0604020202020204" pitchFamily="34" charset="0"/>
              <a:buChar char="•"/>
            </a:pPr>
            <a:r>
              <a:rPr lang="en-US" altLang="zh-CN" dirty="0" smtClean="0"/>
              <a:t>Propagation among locations</a:t>
            </a:r>
            <a:endParaRPr lang="zh-CN" altLang="en-US" dirty="0"/>
          </a:p>
        </p:txBody>
      </p:sp>
      <p:sp>
        <p:nvSpPr>
          <p:cNvPr id="13" name="矩形 12"/>
          <p:cNvSpPr/>
          <p:nvPr/>
        </p:nvSpPr>
        <p:spPr>
          <a:xfrm>
            <a:off x="995098" y="4206052"/>
            <a:ext cx="2850396" cy="461665"/>
          </a:xfrm>
          <a:prstGeom prst="rect">
            <a:avLst/>
          </a:prstGeom>
        </p:spPr>
        <p:txBody>
          <a:bodyPr wrap="none">
            <a:spAutoFit/>
          </a:bodyPr>
          <a:lstStyle/>
          <a:p>
            <a:pPr lvl="0"/>
            <a:r>
              <a:rPr lang="en-US" altLang="zh-CN" sz="2400" dirty="0">
                <a:solidFill>
                  <a:prstClr val="black"/>
                </a:solidFill>
              </a:rPr>
              <a:t>- </a:t>
            </a:r>
            <a:r>
              <a:rPr lang="en-US" altLang="zh-CN" sz="2400" dirty="0" smtClean="0">
                <a:solidFill>
                  <a:prstClr val="black"/>
                </a:solidFill>
              </a:rPr>
              <a:t>Two sets of features</a:t>
            </a:r>
            <a:endParaRPr lang="en-US" altLang="zh-CN" sz="2400" dirty="0">
              <a:solidFill>
                <a:prstClr val="black"/>
              </a:solidFill>
            </a:endParaRPr>
          </a:p>
        </p:txBody>
      </p:sp>
      <p:sp>
        <p:nvSpPr>
          <p:cNvPr id="14" name="文本框 13"/>
          <p:cNvSpPr txBox="1"/>
          <p:nvPr/>
        </p:nvSpPr>
        <p:spPr>
          <a:xfrm>
            <a:off x="1175077" y="4667717"/>
            <a:ext cx="2240485" cy="646331"/>
          </a:xfrm>
          <a:prstGeom prst="rect">
            <a:avLst/>
          </a:prstGeom>
          <a:noFill/>
        </p:spPr>
        <p:txBody>
          <a:bodyPr wrap="none" rtlCol="0">
            <a:spAutoFit/>
          </a:bodyPr>
          <a:lstStyle/>
          <a:p>
            <a:pPr marL="285750" indent="-285750">
              <a:buFont typeface="Arial" panose="020B0604020202020204" pitchFamily="34" charset="0"/>
              <a:buChar char="•"/>
            </a:pPr>
            <a:r>
              <a:rPr lang="en-US" altLang="zh-CN" dirty="0" smtClean="0"/>
              <a:t>Spatially-related</a:t>
            </a:r>
          </a:p>
          <a:p>
            <a:pPr marL="285750" indent="-285750">
              <a:buFont typeface="Arial" panose="020B0604020202020204" pitchFamily="34" charset="0"/>
              <a:buChar char="•"/>
            </a:pPr>
            <a:r>
              <a:rPr lang="en-US" altLang="zh-CN" dirty="0" smtClean="0"/>
              <a:t>Temporally-related</a:t>
            </a:r>
            <a:endParaRPr lang="zh-CN" altLang="en-US" dirty="0"/>
          </a:p>
        </p:txBody>
      </p:sp>
      <p:sp>
        <p:nvSpPr>
          <p:cNvPr id="15" name="右箭头 14"/>
          <p:cNvSpPr/>
          <p:nvPr/>
        </p:nvSpPr>
        <p:spPr>
          <a:xfrm flipH="1">
            <a:off x="4629996" y="5457497"/>
            <a:ext cx="775438"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15"/>
          <p:cNvSpPr/>
          <p:nvPr/>
        </p:nvSpPr>
        <p:spPr>
          <a:xfrm flipH="1">
            <a:off x="4629827" y="6019800"/>
            <a:ext cx="775438" cy="2286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578703" y="5406381"/>
            <a:ext cx="1949957" cy="369332"/>
          </a:xfrm>
          <a:prstGeom prst="rect">
            <a:avLst/>
          </a:prstGeom>
          <a:solidFill>
            <a:srgbClr val="FFC000"/>
          </a:solidFill>
        </p:spPr>
        <p:txBody>
          <a:bodyPr wrap="square" rtlCol="0">
            <a:spAutoFit/>
          </a:bodyPr>
          <a:lstStyle/>
          <a:p>
            <a:pPr algn="ctr"/>
            <a:r>
              <a:rPr lang="en-US" altLang="zh-CN" dirty="0" smtClean="0"/>
              <a:t>Spatial Classifier</a:t>
            </a:r>
            <a:endParaRPr lang="zh-CN" altLang="en-US" dirty="0"/>
          </a:p>
        </p:txBody>
      </p:sp>
      <p:sp>
        <p:nvSpPr>
          <p:cNvPr id="19" name="文本框 18"/>
          <p:cNvSpPr txBox="1"/>
          <p:nvPr/>
        </p:nvSpPr>
        <p:spPr>
          <a:xfrm>
            <a:off x="2578703" y="5949434"/>
            <a:ext cx="1949957" cy="369332"/>
          </a:xfrm>
          <a:prstGeom prst="rect">
            <a:avLst/>
          </a:prstGeom>
          <a:solidFill>
            <a:schemeClr val="tx2">
              <a:lumMod val="40000"/>
              <a:lumOff val="60000"/>
            </a:schemeClr>
          </a:solidFill>
        </p:spPr>
        <p:txBody>
          <a:bodyPr wrap="none" rtlCol="0">
            <a:spAutoFit/>
          </a:bodyPr>
          <a:lstStyle/>
          <a:p>
            <a:pPr algn="ctr"/>
            <a:r>
              <a:rPr lang="en-US" altLang="zh-CN" dirty="0" smtClean="0"/>
              <a:t>Temporal Classifier</a:t>
            </a:r>
            <a:endParaRPr lang="zh-CN" altLang="en-US" dirty="0"/>
          </a:p>
        </p:txBody>
      </p:sp>
      <p:sp>
        <p:nvSpPr>
          <p:cNvPr id="22" name="直角上箭头 21"/>
          <p:cNvSpPr/>
          <p:nvPr/>
        </p:nvSpPr>
        <p:spPr>
          <a:xfrm rot="5400000">
            <a:off x="2121429" y="5818062"/>
            <a:ext cx="340651" cy="472730"/>
          </a:xfrm>
          <a:prstGeom prst="bentUpArrow">
            <a:avLst>
              <a:gd name="adj1" fmla="val 25000"/>
              <a:gd name="adj2" fmla="val 20910"/>
              <a:gd name="adj3" fmla="val 50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直角上箭头 22"/>
          <p:cNvSpPr/>
          <p:nvPr/>
        </p:nvSpPr>
        <p:spPr>
          <a:xfrm rot="5400000" flipH="1">
            <a:off x="2130961" y="5487027"/>
            <a:ext cx="321501" cy="472646"/>
          </a:xfrm>
          <a:prstGeom prst="bentUpArrow">
            <a:avLst>
              <a:gd name="adj1" fmla="val 25000"/>
              <a:gd name="adj2" fmla="val 20910"/>
              <a:gd name="adj3" fmla="val 50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25"/>
          <p:cNvSpPr txBox="1"/>
          <p:nvPr/>
        </p:nvSpPr>
        <p:spPr>
          <a:xfrm rot="10800000">
            <a:off x="1547095" y="5291489"/>
            <a:ext cx="461665" cy="1188719"/>
          </a:xfrm>
          <a:prstGeom prst="rect">
            <a:avLst/>
          </a:prstGeom>
          <a:noFill/>
        </p:spPr>
        <p:txBody>
          <a:bodyPr vert="eaVert" wrap="square" rtlCol="0">
            <a:spAutoFit/>
          </a:bodyPr>
          <a:lstStyle/>
          <a:p>
            <a:r>
              <a:rPr lang="en-US" altLang="zh-CN" dirty="0" smtClean="0">
                <a:solidFill>
                  <a:schemeClr val="tx2">
                    <a:lumMod val="60000"/>
                    <a:lumOff val="40000"/>
                  </a:schemeClr>
                </a:solidFill>
              </a:rPr>
              <a:t>Co-Training</a:t>
            </a:r>
            <a:endParaRPr lang="zh-CN" altLang="en-US" dirty="0">
              <a:solidFill>
                <a:schemeClr val="tx2">
                  <a:lumMod val="60000"/>
                  <a:lumOff val="40000"/>
                </a:schemeClr>
              </a:solidFill>
            </a:endParaRPr>
          </a:p>
        </p:txBody>
      </p:sp>
    </p:spTree>
    <p:extLst>
      <p:ext uri="{BB962C8B-B14F-4D97-AF65-F5344CB8AC3E}">
        <p14:creationId xmlns:p14="http://schemas.microsoft.com/office/powerpoint/2010/main" val="20841320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457200" y="274638"/>
            <a:ext cx="8229600" cy="1143000"/>
          </a:xfrm>
        </p:spPr>
        <p:txBody>
          <a:bodyPr/>
          <a:lstStyle/>
          <a:p>
            <a:r>
              <a:rPr lang="en-US" altLang="zh-CN" dirty="0" smtClean="0"/>
              <a:t>Co-Training</a:t>
            </a:r>
            <a:endParaRPr lang="zh-CN" altLang="en-US" dirty="0"/>
          </a:p>
        </p:txBody>
      </p:sp>
      <p:sp>
        <p:nvSpPr>
          <p:cNvPr id="6" name="文本框 5"/>
          <p:cNvSpPr txBox="1"/>
          <p:nvPr/>
        </p:nvSpPr>
        <p:spPr>
          <a:xfrm>
            <a:off x="609600" y="1417638"/>
            <a:ext cx="6136873" cy="783420"/>
          </a:xfrm>
          <a:prstGeom prst="rect">
            <a:avLst/>
          </a:prstGeom>
          <a:noFill/>
        </p:spPr>
        <p:txBody>
          <a:bodyPr wrap="none" rtlCol="0">
            <a:spAutoFit/>
          </a:bodyPr>
          <a:lstStyle/>
          <a:p>
            <a:pPr>
              <a:lnSpc>
                <a:spcPct val="130000"/>
              </a:lnSpc>
            </a:pPr>
            <a:r>
              <a:rPr lang="en-US" altLang="zh-CN" dirty="0" smtClean="0"/>
              <a:t>Spatial classifier(SC): model the </a:t>
            </a:r>
            <a:r>
              <a:rPr lang="en-US" altLang="zh-CN" dirty="0" smtClean="0">
                <a:solidFill>
                  <a:srgbClr val="FF0000"/>
                </a:solidFill>
              </a:rPr>
              <a:t>spatial correlation </a:t>
            </a:r>
            <a:r>
              <a:rPr lang="en-US" altLang="zh-CN" dirty="0" smtClean="0"/>
              <a:t>of AQI</a:t>
            </a:r>
          </a:p>
          <a:p>
            <a:pPr>
              <a:lnSpc>
                <a:spcPct val="130000"/>
              </a:lnSpc>
            </a:pPr>
            <a:r>
              <a:rPr lang="en-US" altLang="zh-CN" dirty="0" smtClean="0"/>
              <a:t>Temporal classifier(TC): model the </a:t>
            </a:r>
            <a:r>
              <a:rPr lang="en-US" altLang="zh-CN" dirty="0" smtClean="0">
                <a:solidFill>
                  <a:srgbClr val="FF0000"/>
                </a:solidFill>
              </a:rPr>
              <a:t>temporal dependency </a:t>
            </a:r>
            <a:r>
              <a:rPr lang="en-US" altLang="zh-CN" dirty="0" smtClean="0"/>
              <a:t>of AQI</a:t>
            </a:r>
            <a:endParaRPr lang="zh-CN" altLang="en-US" dirty="0"/>
          </a:p>
        </p:txBody>
      </p:sp>
      <p:pic>
        <p:nvPicPr>
          <p:cNvPr id="7" name="图片 6"/>
          <p:cNvPicPr>
            <a:picLocks noChangeAspect="1"/>
          </p:cNvPicPr>
          <p:nvPr/>
        </p:nvPicPr>
        <p:blipFill>
          <a:blip r:embed="rId3"/>
          <a:stretch>
            <a:fillRect/>
          </a:stretch>
        </p:blipFill>
        <p:spPr>
          <a:xfrm>
            <a:off x="1600200" y="2362200"/>
            <a:ext cx="5985163" cy="3657599"/>
          </a:xfrm>
          <a:prstGeom prst="rect">
            <a:avLst/>
          </a:prstGeom>
        </p:spPr>
      </p:pic>
      <p:pic>
        <p:nvPicPr>
          <p:cNvPr id="8" name="图片 7"/>
          <p:cNvPicPr>
            <a:picLocks noChangeAspect="1"/>
          </p:cNvPicPr>
          <p:nvPr/>
        </p:nvPicPr>
        <p:blipFill>
          <a:blip r:embed="rId4"/>
          <a:stretch>
            <a:fillRect/>
          </a:stretch>
        </p:blipFill>
        <p:spPr>
          <a:xfrm>
            <a:off x="3248190" y="6154665"/>
            <a:ext cx="2647619" cy="438095"/>
          </a:xfrm>
          <a:prstGeom prst="rect">
            <a:avLst/>
          </a:prstGeom>
        </p:spPr>
      </p:pic>
    </p:spTree>
    <p:extLst>
      <p:ext uri="{BB962C8B-B14F-4D97-AF65-F5344CB8AC3E}">
        <p14:creationId xmlns:p14="http://schemas.microsoft.com/office/powerpoint/2010/main" val="7266548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1000" y="234250"/>
            <a:ext cx="5914696" cy="461665"/>
          </a:xfrm>
          <a:prstGeom prst="rect">
            <a:avLst/>
          </a:prstGeom>
          <a:noFill/>
        </p:spPr>
        <p:txBody>
          <a:bodyPr wrap="none" rtlCol="0">
            <a:spAutoFit/>
          </a:bodyPr>
          <a:lstStyle/>
          <a:p>
            <a:r>
              <a:rPr lang="en-US" altLang="zh-CN" sz="2400" dirty="0" smtClean="0"/>
              <a:t>TC: linear-chain CRF(conditional random field)</a:t>
            </a:r>
            <a:endParaRPr lang="zh-CN" altLang="en-US" sz="2400" dirty="0"/>
          </a:p>
        </p:txBody>
      </p:sp>
      <p:pic>
        <p:nvPicPr>
          <p:cNvPr id="5" name="图片 4"/>
          <p:cNvPicPr>
            <a:picLocks noChangeAspect="1"/>
          </p:cNvPicPr>
          <p:nvPr/>
        </p:nvPicPr>
        <p:blipFill>
          <a:blip r:embed="rId3"/>
          <a:stretch>
            <a:fillRect/>
          </a:stretch>
        </p:blipFill>
        <p:spPr>
          <a:xfrm>
            <a:off x="3455522" y="1013773"/>
            <a:ext cx="5680347" cy="1915808"/>
          </a:xfrm>
          <a:prstGeom prst="rect">
            <a:avLst/>
          </a:prstGeom>
        </p:spPr>
      </p:pic>
      <p:pic>
        <p:nvPicPr>
          <p:cNvPr id="7" name="图片 6"/>
          <p:cNvPicPr>
            <a:picLocks noChangeAspect="1"/>
          </p:cNvPicPr>
          <p:nvPr/>
        </p:nvPicPr>
        <p:blipFill>
          <a:blip r:embed="rId4"/>
          <a:stretch>
            <a:fillRect/>
          </a:stretch>
        </p:blipFill>
        <p:spPr>
          <a:xfrm>
            <a:off x="247856" y="1757688"/>
            <a:ext cx="3314286" cy="285714"/>
          </a:xfrm>
          <a:prstGeom prst="rect">
            <a:avLst/>
          </a:prstGeom>
        </p:spPr>
      </p:pic>
      <p:pic>
        <p:nvPicPr>
          <p:cNvPr id="8" name="图片 7"/>
          <p:cNvPicPr>
            <a:picLocks noChangeAspect="1"/>
          </p:cNvPicPr>
          <p:nvPr/>
        </p:nvPicPr>
        <p:blipFill>
          <a:blip r:embed="rId5"/>
          <a:stretch>
            <a:fillRect/>
          </a:stretch>
        </p:blipFill>
        <p:spPr>
          <a:xfrm>
            <a:off x="600237" y="1368960"/>
            <a:ext cx="904762" cy="285714"/>
          </a:xfrm>
          <a:prstGeom prst="rect">
            <a:avLst/>
          </a:prstGeom>
        </p:spPr>
      </p:pic>
      <p:pic>
        <p:nvPicPr>
          <p:cNvPr id="10" name="图片 9"/>
          <p:cNvPicPr>
            <a:picLocks noChangeAspect="1"/>
          </p:cNvPicPr>
          <p:nvPr/>
        </p:nvPicPr>
        <p:blipFill>
          <a:blip r:embed="rId6"/>
          <a:stretch>
            <a:fillRect/>
          </a:stretch>
        </p:blipFill>
        <p:spPr>
          <a:xfrm>
            <a:off x="1809101" y="1404966"/>
            <a:ext cx="1533525" cy="247650"/>
          </a:xfrm>
          <a:prstGeom prst="rect">
            <a:avLst/>
          </a:prstGeom>
        </p:spPr>
      </p:pic>
      <p:sp>
        <p:nvSpPr>
          <p:cNvPr id="11" name="文本框 10"/>
          <p:cNvSpPr txBox="1"/>
          <p:nvPr/>
        </p:nvSpPr>
        <p:spPr>
          <a:xfrm>
            <a:off x="381000" y="3229610"/>
            <a:ext cx="4389728" cy="461665"/>
          </a:xfrm>
          <a:prstGeom prst="rect">
            <a:avLst/>
          </a:prstGeom>
          <a:noFill/>
        </p:spPr>
        <p:txBody>
          <a:bodyPr wrap="none" rtlCol="0">
            <a:spAutoFit/>
          </a:bodyPr>
          <a:lstStyle/>
          <a:p>
            <a:r>
              <a:rPr lang="en-US" altLang="zh-CN" sz="2400" dirty="0" smtClean="0"/>
              <a:t>SC: ANN(artificial neural network)</a:t>
            </a:r>
            <a:endParaRPr lang="zh-CN" altLang="en-US" sz="2400" dirty="0"/>
          </a:p>
        </p:txBody>
      </p:sp>
      <p:pic>
        <p:nvPicPr>
          <p:cNvPr id="12" name="图片 11"/>
          <p:cNvPicPr>
            <a:picLocks noChangeAspect="1"/>
          </p:cNvPicPr>
          <p:nvPr/>
        </p:nvPicPr>
        <p:blipFill>
          <a:blip r:embed="rId7"/>
          <a:stretch>
            <a:fillRect/>
          </a:stretch>
        </p:blipFill>
        <p:spPr>
          <a:xfrm>
            <a:off x="3664734" y="3886200"/>
            <a:ext cx="5341246" cy="2895600"/>
          </a:xfrm>
          <a:prstGeom prst="rect">
            <a:avLst/>
          </a:prstGeom>
        </p:spPr>
      </p:pic>
      <mc:AlternateContent xmlns:mc="http://schemas.openxmlformats.org/markup-compatibility/2006" xmlns:a14="http://schemas.microsoft.com/office/drawing/2010/main">
        <mc:Choice Requires="a14">
          <p:sp>
            <p:nvSpPr>
              <p:cNvPr id="13" name="文本框 12"/>
              <p:cNvSpPr txBox="1"/>
              <p:nvPr/>
            </p:nvSpPr>
            <p:spPr>
              <a:xfrm>
                <a:off x="861252" y="3991304"/>
                <a:ext cx="2087495" cy="825226"/>
              </a:xfrm>
              <a:prstGeom prst="rect">
                <a:avLst/>
              </a:prstGeom>
              <a:noFill/>
            </p:spPr>
            <p:txBody>
              <a:bodyPr wrap="none" rtlCol="0">
                <a:spAutoFit/>
              </a:bodyPr>
              <a:lstStyle/>
              <a:p>
                <a:pPr>
                  <a:lnSpc>
                    <a:spcPct val="130000"/>
                  </a:lnSpc>
                </a:pPr>
                <a:r>
                  <a:rPr lang="en-US" altLang="zh-CN" i="1" dirty="0" smtClean="0"/>
                  <a:t>Input:</a:t>
                </a:r>
                <a:r>
                  <a:rPr lang="en-US" altLang="zh-CN" dirty="0" smtClean="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𝑝</m:t>
                        </m:r>
                      </m:sub>
                      <m:sup>
                        <m:r>
                          <a:rPr lang="en-US" altLang="zh-CN" b="0" i="1" smtClean="0">
                            <a:latin typeface="Cambria Math" panose="02040503050406030204" pitchFamily="18" charset="0"/>
                          </a:rPr>
                          <m:t>𝑘</m:t>
                        </m:r>
                      </m:sup>
                    </m:sSubSup>
                  </m:oMath>
                </a14:m>
                <a:r>
                  <a:rPr lang="en-US" altLang="zh-CN" dirty="0" smtClean="0"/>
                  <a:t>, </a:t>
                </a:r>
                <a14:m>
                  <m:oMath xmlns:m="http://schemas.openxmlformats.org/officeDocument/2006/math">
                    <m:sSubSup>
                      <m:sSubSupPr>
                        <m:ctrlPr>
                          <a:rPr lang="en-US" altLang="zh-CN" i="1" smtClean="0">
                            <a:latin typeface="Cambria Math" panose="02040503050406030204" pitchFamily="18" charset="0"/>
                          </a:rPr>
                        </m:ctrlPr>
                      </m:sSubSupPr>
                      <m:e>
                        <m:r>
                          <a:rPr lang="en-US" altLang="zh-CN" b="0" i="1" smtClean="0">
                            <a:latin typeface="Cambria Math" panose="02040503050406030204" pitchFamily="18" charset="0"/>
                          </a:rPr>
                          <m:t>𝐹</m:t>
                        </m:r>
                      </m:e>
                      <m:sub>
                        <m:r>
                          <a:rPr lang="en-US" altLang="zh-CN" b="0" i="1" smtClean="0">
                            <a:latin typeface="Cambria Math" panose="02040503050406030204" pitchFamily="18" charset="0"/>
                          </a:rPr>
                          <m:t>𝑟</m:t>
                        </m:r>
                      </m:sub>
                      <m:sup>
                        <m:r>
                          <a:rPr lang="en-US" altLang="zh-CN" b="0" i="1" smtClean="0">
                            <a:latin typeface="Cambria Math" panose="02040503050406030204" pitchFamily="18" charset="0"/>
                          </a:rPr>
                          <m:t>𝑘</m:t>
                        </m:r>
                      </m:sup>
                    </m:sSubSup>
                  </m:oMath>
                </a14:m>
                <a:r>
                  <a:rPr lang="en-US" altLang="zh-CN" dirty="0" smtClean="0"/>
                  <a:t>, </a:t>
                </a:r>
                <a14:m>
                  <m:oMath xmlns:m="http://schemas.openxmlformats.org/officeDocument/2006/math">
                    <m:sSup>
                      <m:sSupPr>
                        <m:ctrlPr>
                          <a:rPr lang="en-US" altLang="zh-CN" i="1" smtClean="0">
                            <a:latin typeface="Cambria Math" panose="02040503050406030204" pitchFamily="18" charset="0"/>
                          </a:rPr>
                        </m:ctrlPr>
                      </m:sSupPr>
                      <m:e>
                        <m:r>
                          <a:rPr lang="en-US" altLang="zh-CN" b="0" i="1" smtClean="0">
                            <a:latin typeface="Cambria Math" panose="02040503050406030204" pitchFamily="18" charset="0"/>
                          </a:rPr>
                          <m:t>𝑙</m:t>
                        </m:r>
                      </m:e>
                      <m:sup>
                        <m:r>
                          <a:rPr lang="en-US" altLang="zh-CN" b="0" i="1" smtClean="0">
                            <a:latin typeface="Cambria Math" panose="02040503050406030204" pitchFamily="18" charset="0"/>
                          </a:rPr>
                          <m:t>𝑘</m:t>
                        </m:r>
                      </m:sup>
                    </m:sSup>
                  </m:oMath>
                </a14:m>
                <a:r>
                  <a:rPr lang="en-US" altLang="zh-CN" dirty="0" smtClean="0"/>
                  <a:t>, </a:t>
                </a:r>
                <a14:m>
                  <m:oMath xmlns:m="http://schemas.openxmlformats.org/officeDocument/2006/math">
                    <m:sSup>
                      <m:sSupPr>
                        <m:ctrlPr>
                          <a:rPr lang="en-US" altLang="zh-CN" i="1">
                            <a:latin typeface="Cambria Math" panose="02040503050406030204" pitchFamily="18" charset="0"/>
                          </a:rPr>
                        </m:ctrlPr>
                      </m:sSupPr>
                      <m:e>
                        <m:r>
                          <a:rPr lang="en-US" altLang="zh-CN" b="0" i="1" smtClean="0">
                            <a:latin typeface="Cambria Math" panose="02040503050406030204" pitchFamily="18" charset="0"/>
                          </a:rPr>
                          <m:t>𝑐</m:t>
                        </m:r>
                      </m:e>
                      <m:sup>
                        <m:r>
                          <a:rPr lang="en-US" altLang="zh-CN" i="1">
                            <a:latin typeface="Cambria Math" panose="02040503050406030204" pitchFamily="18" charset="0"/>
                          </a:rPr>
                          <m:t>𝑘</m:t>
                        </m:r>
                      </m:sup>
                    </m:sSup>
                  </m:oMath>
                </a14:m>
                <a:endParaRPr lang="en-US" altLang="zh-CN" dirty="0" smtClean="0"/>
              </a:p>
              <a:p>
                <a:pPr>
                  <a:lnSpc>
                    <a:spcPct val="130000"/>
                  </a:lnSpc>
                </a:pPr>
                <a:r>
                  <a:rPr lang="en-US" altLang="zh-CN" i="1" dirty="0" smtClean="0"/>
                  <a:t>Output: </a:t>
                </a:r>
                <a14:m>
                  <m:oMath xmlns:m="http://schemas.openxmlformats.org/officeDocument/2006/math">
                    <m:sSup>
                      <m:sSupPr>
                        <m:ctrlPr>
                          <a:rPr lang="en-US" altLang="zh-CN" i="1">
                            <a:latin typeface="Cambria Math" panose="02040503050406030204" pitchFamily="18" charset="0"/>
                          </a:rPr>
                        </m:ctrlPr>
                      </m:sSupPr>
                      <m:e>
                        <m:r>
                          <a:rPr lang="en-US" altLang="zh-CN" i="1">
                            <a:latin typeface="Cambria Math" panose="02040503050406030204" pitchFamily="18" charset="0"/>
                          </a:rPr>
                          <m:t>𝑐</m:t>
                        </m:r>
                      </m:e>
                      <m:sup>
                        <m:r>
                          <a:rPr lang="en-US" altLang="zh-CN" b="0" i="1" smtClean="0">
                            <a:latin typeface="Cambria Math" panose="02040503050406030204" pitchFamily="18" charset="0"/>
                          </a:rPr>
                          <m:t>𝑥</m:t>
                        </m:r>
                      </m:sup>
                    </m:sSup>
                  </m:oMath>
                </a14:m>
                <a:endParaRPr lang="zh-CN" altLang="en-US" dirty="0"/>
              </a:p>
            </p:txBody>
          </p:sp>
        </mc:Choice>
        <mc:Fallback xmlns="">
          <p:sp>
            <p:nvSpPr>
              <p:cNvPr id="13" name="文本框 12"/>
              <p:cNvSpPr txBox="1">
                <a:spLocks noRot="1" noChangeAspect="1" noMove="1" noResize="1" noEditPoints="1" noAdjustHandles="1" noChangeArrowheads="1" noChangeShapeType="1" noTextEdit="1"/>
              </p:cNvSpPr>
              <p:nvPr/>
            </p:nvSpPr>
            <p:spPr>
              <a:xfrm>
                <a:off x="861252" y="3991304"/>
                <a:ext cx="2087495" cy="825226"/>
              </a:xfrm>
              <a:prstGeom prst="rect">
                <a:avLst/>
              </a:prstGeom>
              <a:blipFill>
                <a:blip r:embed="rId8"/>
                <a:stretch>
                  <a:fillRect l="-2332" b="-11111"/>
                </a:stretch>
              </a:blipFill>
            </p:spPr>
            <p:txBody>
              <a:bodyPr/>
              <a:lstStyle/>
              <a:p>
                <a:r>
                  <a:rPr lang="zh-CN" altLang="en-US">
                    <a:noFill/>
                  </a:rPr>
                  <a:t> </a:t>
                </a:r>
              </a:p>
            </p:txBody>
          </p:sp>
        </mc:Fallback>
      </mc:AlternateContent>
      <p:pic>
        <p:nvPicPr>
          <p:cNvPr id="14" name="图片 13"/>
          <p:cNvPicPr>
            <a:picLocks noChangeAspect="1"/>
          </p:cNvPicPr>
          <p:nvPr/>
        </p:nvPicPr>
        <p:blipFill>
          <a:blip r:embed="rId9"/>
          <a:stretch>
            <a:fillRect/>
          </a:stretch>
        </p:blipFill>
        <p:spPr>
          <a:xfrm>
            <a:off x="600237" y="4895905"/>
            <a:ext cx="2609524" cy="876190"/>
          </a:xfrm>
          <a:prstGeom prst="rect">
            <a:avLst/>
          </a:prstGeom>
        </p:spPr>
      </p:pic>
      <p:pic>
        <p:nvPicPr>
          <p:cNvPr id="2" name="图片 1"/>
          <p:cNvPicPr>
            <a:picLocks noChangeAspect="1"/>
          </p:cNvPicPr>
          <p:nvPr/>
        </p:nvPicPr>
        <p:blipFill>
          <a:blip r:embed="rId10"/>
          <a:stretch>
            <a:fillRect/>
          </a:stretch>
        </p:blipFill>
        <p:spPr>
          <a:xfrm>
            <a:off x="274570" y="2343431"/>
            <a:ext cx="3180952" cy="409524"/>
          </a:xfrm>
          <a:prstGeom prst="rect">
            <a:avLst/>
          </a:prstGeom>
        </p:spPr>
      </p:pic>
    </p:spTree>
    <p:extLst>
      <p:ext uri="{BB962C8B-B14F-4D97-AF65-F5344CB8AC3E}">
        <p14:creationId xmlns:p14="http://schemas.microsoft.com/office/powerpoint/2010/main" val="31583269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0"/>
            <a:ext cx="8229600" cy="884238"/>
          </a:xfrm>
        </p:spPr>
        <p:txBody>
          <a:bodyPr/>
          <a:lstStyle/>
          <a:p>
            <a:r>
              <a:rPr lang="en-US" altLang="zh-CN" dirty="0" smtClean="0"/>
              <a:t>Evaluation</a:t>
            </a:r>
            <a:endParaRPr lang="zh-CN" altLang="en-US" dirty="0"/>
          </a:p>
        </p:txBody>
      </p:sp>
      <p:sp>
        <p:nvSpPr>
          <p:cNvPr id="3" name="Content Placeholder 2"/>
          <p:cNvSpPr>
            <a:spLocks noGrp="1"/>
          </p:cNvSpPr>
          <p:nvPr>
            <p:ph idx="1"/>
          </p:nvPr>
        </p:nvSpPr>
        <p:spPr>
          <a:xfrm>
            <a:off x="457200" y="914400"/>
            <a:ext cx="8229600" cy="4525963"/>
          </a:xfrm>
        </p:spPr>
        <p:txBody>
          <a:bodyPr/>
          <a:lstStyle/>
          <a:p>
            <a:r>
              <a:rPr lang="en-US" altLang="zh-CN" dirty="0" smtClean="0"/>
              <a:t>Overall performance</a:t>
            </a:r>
            <a:endParaRPr lang="zh-CN" altLang="en-US" dirty="0"/>
          </a:p>
        </p:txBody>
      </p:sp>
      <p:pic>
        <p:nvPicPr>
          <p:cNvPr id="4098"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8499" t="10093" r="17076" b="8866"/>
          <a:stretch/>
        </p:blipFill>
        <p:spPr bwMode="auto">
          <a:xfrm>
            <a:off x="2743200" y="1447800"/>
            <a:ext cx="3657600" cy="2781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p:cNvPicPr>
          <p:nvPr/>
        </p:nvPicPr>
        <p:blipFill>
          <a:blip r:embed="rId4"/>
          <a:stretch>
            <a:fillRect/>
          </a:stretch>
        </p:blipFill>
        <p:spPr>
          <a:xfrm>
            <a:off x="0" y="4398192"/>
            <a:ext cx="9144000" cy="2078808"/>
          </a:xfrm>
          <a:prstGeom prst="rect">
            <a:avLst/>
          </a:prstGeom>
        </p:spPr>
      </p:pic>
    </p:spTree>
    <p:extLst>
      <p:ext uri="{BB962C8B-B14F-4D97-AF65-F5344CB8AC3E}">
        <p14:creationId xmlns:p14="http://schemas.microsoft.com/office/powerpoint/2010/main" val="301880845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45819" y="576154"/>
            <a:ext cx="1783581" cy="539877"/>
          </a:xfrm>
        </p:spPr>
        <p:txBody>
          <a:bodyPr vert="horz" lIns="91440" tIns="45720" rIns="91440" bIns="45720" rtlCol="0" anchor="ctr">
            <a:normAutofit/>
          </a:bodyPr>
          <a:lstStyle/>
          <a:p>
            <a:r>
              <a:rPr lang="en-US" sz="2000" b="1" dirty="0">
                <a:solidFill>
                  <a:srgbClr val="0070C0"/>
                </a:solidFill>
              </a:rPr>
              <a:t>Cloud + Client</a:t>
            </a:r>
          </a:p>
        </p:txBody>
      </p:sp>
      <p:pic>
        <p:nvPicPr>
          <p:cNvPr id="4" name="Picture 3"/>
          <p:cNvPicPr>
            <a:picLocks noChangeAspect="1"/>
          </p:cNvPicPr>
          <p:nvPr/>
        </p:nvPicPr>
        <p:blipFill>
          <a:blip r:embed="rId9"/>
          <a:stretch>
            <a:fillRect/>
          </a:stretch>
        </p:blipFill>
        <p:spPr>
          <a:xfrm>
            <a:off x="2590800" y="228600"/>
            <a:ext cx="2007287" cy="784950"/>
          </a:xfrm>
          <a:prstGeom prst="rect">
            <a:avLst/>
          </a:prstGeom>
        </p:spPr>
      </p:pic>
      <p:cxnSp>
        <p:nvCxnSpPr>
          <p:cNvPr id="7" name="Straight Arrow Connector 6"/>
          <p:cNvCxnSpPr/>
          <p:nvPr/>
        </p:nvCxnSpPr>
        <p:spPr>
          <a:xfrm flipH="1">
            <a:off x="2514600" y="907375"/>
            <a:ext cx="388133" cy="416720"/>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19" name="Title 1"/>
          <p:cNvSpPr txBox="1">
            <a:spLocks/>
          </p:cNvSpPr>
          <p:nvPr/>
        </p:nvSpPr>
        <p:spPr>
          <a:xfrm>
            <a:off x="2895600" y="465095"/>
            <a:ext cx="1311212" cy="284141"/>
          </a:xfrm>
          <a:prstGeom prst="rect">
            <a:avLst/>
          </a:prstGeom>
        </p:spPr>
        <p:txBody>
          <a:bodyPr vert="horz" lIns="91440" tIns="45720" rIns="91440" bIns="45720" rtlCol="0" anchor="ctr">
            <a:normAutofit fontScale="92500" lnSpcReduction="20000"/>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1600" b="1" dirty="0" smtClean="0">
                <a:solidFill>
                  <a:srgbClr val="0070C0"/>
                </a:solidFill>
              </a:rPr>
              <a:t>MS Azure</a:t>
            </a:r>
            <a:endParaRPr lang="en-US" sz="1600" b="1" dirty="0">
              <a:solidFill>
                <a:srgbClr val="0070C0"/>
              </a:solidFill>
            </a:endParaRPr>
          </a:p>
        </p:txBody>
      </p:sp>
      <p:sp>
        <p:nvSpPr>
          <p:cNvPr id="14" name="Title 1"/>
          <p:cNvSpPr txBox="1">
            <a:spLocks/>
          </p:cNvSpPr>
          <p:nvPr/>
        </p:nvSpPr>
        <p:spPr>
          <a:xfrm>
            <a:off x="609600" y="4267200"/>
            <a:ext cx="1575008" cy="397102"/>
          </a:xfrm>
          <a:prstGeom prst="rect">
            <a:avLst/>
          </a:prstGeom>
        </p:spPr>
        <p:txBody>
          <a:bodyPr vert="horz" lIns="91440" tIns="45720" rIns="91440" bIns="45720" rtlCol="0" anchor="ctr">
            <a:noAutofit/>
          </a:bodyPr>
          <a:lstStyle>
            <a:defPPr>
              <a:defRPr lang="en-US"/>
            </a:defPPr>
            <a:lvl1pPr algn="ctr">
              <a:spcBef>
                <a:spcPct val="0"/>
              </a:spcBef>
              <a:buNone/>
              <a:defRPr sz="1600" b="1">
                <a:solidFill>
                  <a:srgbClr val="0070C0"/>
                </a:solidFill>
                <a:latin typeface="+mj-lt"/>
                <a:ea typeface="+mj-ea"/>
                <a:cs typeface="+mj-cs"/>
              </a:defRPr>
            </a:lvl1pPr>
          </a:lstStyle>
          <a:p>
            <a:r>
              <a:rPr lang="en-US" sz="1400" b="0" dirty="0" smtClean="0">
                <a:solidFill>
                  <a:schemeClr val="tx1"/>
                </a:solidFill>
              </a:rPr>
              <a:t>(</a:t>
            </a:r>
            <a:r>
              <a:rPr lang="en-US" sz="1400" b="0" dirty="0" smtClean="0">
                <a:solidFill>
                  <a:schemeClr val="tx1"/>
                </a:solidFill>
                <a:hlinkClick r:id="rId10"/>
              </a:rPr>
              <a:t>Windows Phone</a:t>
            </a:r>
            <a:r>
              <a:rPr lang="en-US" sz="1400" b="0" dirty="0" smtClean="0">
                <a:solidFill>
                  <a:schemeClr val="tx1"/>
                </a:solidFill>
              </a:rPr>
              <a:t>)</a:t>
            </a:r>
            <a:endParaRPr lang="en-US" sz="1400" b="0" dirty="0">
              <a:solidFill>
                <a:schemeClr val="tx1"/>
              </a:solidFill>
            </a:endParaRPr>
          </a:p>
        </p:txBody>
      </p:sp>
      <p:sp>
        <p:nvSpPr>
          <p:cNvPr id="17" name="Content Placeholder 2"/>
          <p:cNvSpPr>
            <a:spLocks noGrp="1"/>
          </p:cNvSpPr>
          <p:nvPr>
            <p:ph idx="1"/>
          </p:nvPr>
        </p:nvSpPr>
        <p:spPr>
          <a:xfrm>
            <a:off x="1257300" y="5054641"/>
            <a:ext cx="6781800" cy="1219200"/>
          </a:xfrm>
        </p:spPr>
        <p:txBody>
          <a:bodyPr>
            <a:normAutofit/>
          </a:bodyPr>
          <a:lstStyle/>
          <a:p>
            <a:r>
              <a:rPr lang="en-US" sz="2000" dirty="0" smtClean="0"/>
              <a:t>Transferred </a:t>
            </a:r>
            <a:r>
              <a:rPr lang="en-US" sz="2000" dirty="0"/>
              <a:t>to </a:t>
            </a:r>
            <a:r>
              <a:rPr lang="en-US" sz="2000" dirty="0" err="1"/>
              <a:t>CityNext</a:t>
            </a:r>
            <a:r>
              <a:rPr lang="en-US" sz="2000" dirty="0"/>
              <a:t> and Bing Map China</a:t>
            </a:r>
          </a:p>
          <a:p>
            <a:r>
              <a:rPr lang="en-US" sz="2000" dirty="0" smtClean="0"/>
              <a:t>Working </a:t>
            </a:r>
            <a:r>
              <a:rPr lang="en-US" sz="2000" dirty="0"/>
              <a:t>with </a:t>
            </a:r>
            <a:r>
              <a:rPr lang="en-US" sz="2000" dirty="0" smtClean="0"/>
              <a:t>Chinese Ministry </a:t>
            </a:r>
            <a:r>
              <a:rPr lang="en-US" sz="2000" dirty="0"/>
              <a:t>of </a:t>
            </a:r>
            <a:r>
              <a:rPr lang="en-US" sz="2000" dirty="0" smtClean="0"/>
              <a:t>Environmental Protection</a:t>
            </a:r>
          </a:p>
          <a:p>
            <a:r>
              <a:rPr lang="en-US" sz="2000" dirty="0" smtClean="0"/>
              <a:t>Forecasting air quality in the near future</a:t>
            </a:r>
          </a:p>
        </p:txBody>
      </p:sp>
      <p:cxnSp>
        <p:nvCxnSpPr>
          <p:cNvPr id="13" name="Straight Arrow Connector 12"/>
          <p:cNvCxnSpPr/>
          <p:nvPr/>
        </p:nvCxnSpPr>
        <p:spPr>
          <a:xfrm>
            <a:off x="4240436" y="907375"/>
            <a:ext cx="407764" cy="388025"/>
          </a:xfrm>
          <a:prstGeom prst="straightConnector1">
            <a:avLst/>
          </a:prstGeom>
          <a:ln w="31750">
            <a:tailEnd type="triangle" w="lg" len="lg"/>
          </a:ln>
        </p:spPr>
        <p:style>
          <a:lnRef idx="1">
            <a:schemeClr val="accent1"/>
          </a:lnRef>
          <a:fillRef idx="0">
            <a:schemeClr val="accent1"/>
          </a:fillRef>
          <a:effectRef idx="0">
            <a:schemeClr val="accent1"/>
          </a:effectRef>
          <a:fontRef idx="minor">
            <a:schemeClr val="tx1"/>
          </a:fontRef>
        </p:style>
      </p:cxnSp>
      <p:sp>
        <p:nvSpPr>
          <p:cNvPr id="21" name="Title 1"/>
          <p:cNvSpPr txBox="1">
            <a:spLocks/>
          </p:cNvSpPr>
          <p:nvPr/>
        </p:nvSpPr>
        <p:spPr>
          <a:xfrm>
            <a:off x="5181600" y="4321328"/>
            <a:ext cx="2514600" cy="250672"/>
          </a:xfrm>
          <a:prstGeom prst="rect">
            <a:avLst/>
          </a:prstGeom>
        </p:spPr>
        <p:txBody>
          <a:bodyPr vert="horz" lIns="91440" tIns="45720" rIns="91440" bIns="45720" rtlCol="0" anchor="ctr">
            <a:noAutofit/>
          </a:bodyPr>
          <a:lstStyle>
            <a:defPPr>
              <a:defRPr lang="en-US"/>
            </a:defPPr>
            <a:lvl1pPr algn="ctr">
              <a:spcBef>
                <a:spcPct val="0"/>
              </a:spcBef>
              <a:buNone/>
              <a:defRPr sz="1600" b="1">
                <a:solidFill>
                  <a:srgbClr val="0070C0"/>
                </a:solidFill>
                <a:latin typeface="+mj-lt"/>
                <a:ea typeface="+mj-ea"/>
                <a:cs typeface="+mj-cs"/>
              </a:defRPr>
            </a:lvl1pPr>
          </a:lstStyle>
          <a:p>
            <a:r>
              <a:rPr lang="en-US" sz="1400" dirty="0"/>
              <a:t>http://urbanair.msra.cn/</a:t>
            </a:r>
          </a:p>
        </p:txBody>
      </p:sp>
      <p:pic>
        <p:nvPicPr>
          <p:cNvPr id="25" name="Picture 2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53346" y="1407093"/>
            <a:ext cx="1601239" cy="2846647"/>
          </a:xfrm>
          <a:prstGeom prst="rect">
            <a:avLst/>
          </a:prstGeom>
        </p:spPr>
      </p:pic>
      <p:pic>
        <p:nvPicPr>
          <p:cNvPr id="15" name="Picture 14"/>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191000" y="1400295"/>
            <a:ext cx="4191000" cy="2839985"/>
          </a:xfrm>
          <a:prstGeom prst="rect">
            <a:avLst/>
          </a:prstGeom>
          <a:noFill/>
          <a:ln>
            <a:solidFill>
              <a:schemeClr val="tx1">
                <a:lumMod val="50000"/>
                <a:lumOff val="50000"/>
              </a:schemeClr>
            </a:solidFill>
          </a:ln>
        </p:spPr>
      </p:pic>
      <p:pic>
        <p:nvPicPr>
          <p:cNvPr id="5" name="Picture 4"/>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48595" y="1413822"/>
            <a:ext cx="1624624" cy="2833187"/>
          </a:xfrm>
          <a:prstGeom prst="rect">
            <a:avLst/>
          </a:prstGeom>
        </p:spPr>
      </p:pic>
      <p:pic>
        <p:nvPicPr>
          <p:cNvPr id="16" name="Picture 15"/>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562995" y="4069970"/>
            <a:ext cx="990600" cy="990600"/>
          </a:xfrm>
          <a:prstGeom prst="rect">
            <a:avLst/>
          </a:prstGeom>
        </p:spPr>
      </p:pic>
      <p:grpSp>
        <p:nvGrpSpPr>
          <p:cNvPr id="10" name="Group 9"/>
          <p:cNvGrpSpPr/>
          <p:nvPr/>
        </p:nvGrpSpPr>
        <p:grpSpPr>
          <a:xfrm>
            <a:off x="1620519" y="3018859"/>
            <a:ext cx="338554" cy="215444"/>
            <a:chOff x="1620519" y="2942659"/>
            <a:chExt cx="338554" cy="215444"/>
          </a:xfrm>
        </p:grpSpPr>
        <p:sp>
          <p:nvSpPr>
            <p:cNvPr id="8" name="Rectangular Callout 7"/>
            <p:cNvSpPr/>
            <p:nvPr/>
          </p:nvSpPr>
          <p:spPr>
            <a:xfrm>
              <a:off x="1666020" y="2971800"/>
              <a:ext cx="238980" cy="152400"/>
            </a:xfrm>
            <a:prstGeom prst="wedgeRectCallout">
              <a:avLst>
                <a:gd name="adj1" fmla="val -10205"/>
                <a:gd name="adj2" fmla="val 91667"/>
              </a:avLst>
            </a:prstGeom>
            <a:solidFill>
              <a:srgbClr val="FFC00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500" dirty="0"/>
            </a:p>
          </p:txBody>
        </p:sp>
        <p:sp>
          <p:nvSpPr>
            <p:cNvPr id="9" name="Rectangle 8"/>
            <p:cNvSpPr/>
            <p:nvPr/>
          </p:nvSpPr>
          <p:spPr>
            <a:xfrm>
              <a:off x="1620519" y="2942659"/>
              <a:ext cx="338554" cy="215444"/>
            </a:xfrm>
            <a:prstGeom prst="rect">
              <a:avLst/>
            </a:prstGeom>
          </p:spPr>
          <p:txBody>
            <a:bodyPr wrap="none">
              <a:spAutoFit/>
            </a:bodyPr>
            <a:lstStyle/>
            <a:p>
              <a:r>
                <a:rPr lang="en-US" sz="800" dirty="0" smtClean="0"/>
                <a:t>123</a:t>
              </a:r>
              <a:endParaRPr lang="en-US" dirty="0"/>
            </a:p>
          </p:txBody>
        </p:sp>
      </p:grpSp>
      <p:pic>
        <p:nvPicPr>
          <p:cNvPr id="18" name="Picture 1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16272" y="1413822"/>
            <a:ext cx="1589883" cy="2826458"/>
          </a:xfrm>
          <a:prstGeom prst="rect">
            <a:avLst/>
          </a:prstGeom>
        </p:spPr>
      </p:pic>
      <p:sp>
        <p:nvSpPr>
          <p:cNvPr id="20" name="Title 1"/>
          <p:cNvSpPr txBox="1">
            <a:spLocks/>
          </p:cNvSpPr>
          <p:nvPr/>
        </p:nvSpPr>
        <p:spPr>
          <a:xfrm>
            <a:off x="2273220" y="4267200"/>
            <a:ext cx="1967216" cy="409802"/>
          </a:xfrm>
          <a:prstGeom prst="rect">
            <a:avLst/>
          </a:prstGeom>
        </p:spPr>
        <p:txBody>
          <a:bodyPr vert="horz" lIns="91440" tIns="45720" rIns="91440" bIns="45720" rtlCol="0" anchor="ctr">
            <a:noAutofit/>
          </a:bodyPr>
          <a:lstStyle>
            <a:defPPr>
              <a:defRPr lang="en-US"/>
            </a:defPPr>
            <a:lvl1pPr algn="ctr">
              <a:spcBef>
                <a:spcPct val="0"/>
              </a:spcBef>
              <a:buNone/>
              <a:defRPr sz="1600" b="1">
                <a:solidFill>
                  <a:srgbClr val="0070C0"/>
                </a:solidFill>
                <a:latin typeface="+mj-lt"/>
                <a:ea typeface="+mj-ea"/>
                <a:cs typeface="+mj-cs"/>
              </a:defRPr>
            </a:lvl1pPr>
          </a:lstStyle>
          <a:p>
            <a:r>
              <a:rPr lang="en-US" sz="1400" b="0" dirty="0" smtClean="0">
                <a:solidFill>
                  <a:schemeClr val="tx1"/>
                </a:solidFill>
              </a:rPr>
              <a:t>(</a:t>
            </a:r>
            <a:r>
              <a:rPr lang="en-US" sz="1400" b="0" dirty="0" smtClean="0">
                <a:solidFill>
                  <a:schemeClr val="tx1"/>
                </a:solidFill>
                <a:hlinkClick r:id="rId16"/>
              </a:rPr>
              <a:t>WinPhone</a:t>
            </a:r>
            <a:r>
              <a:rPr lang="en-US" sz="1400" b="0" dirty="0" smtClean="0">
                <a:solidFill>
                  <a:schemeClr val="tx1"/>
                </a:solidFill>
              </a:rPr>
              <a:t>, </a:t>
            </a:r>
            <a:r>
              <a:rPr lang="en-US" sz="1400" b="0" dirty="0" smtClean="0">
                <a:solidFill>
                  <a:schemeClr val="tx1"/>
                </a:solidFill>
                <a:hlinkClick r:id="rId17"/>
              </a:rPr>
              <a:t>Android</a:t>
            </a:r>
            <a:r>
              <a:rPr lang="en-US" sz="1400" b="0" dirty="0" smtClean="0">
                <a:solidFill>
                  <a:schemeClr val="tx1"/>
                </a:solidFill>
              </a:rPr>
              <a:t>)</a:t>
            </a:r>
            <a:endParaRPr lang="en-US" sz="1400" b="0" dirty="0">
              <a:solidFill>
                <a:schemeClr val="tx1"/>
              </a:solidFill>
            </a:endParaRPr>
          </a:p>
        </p:txBody>
      </p:sp>
      <p:sp>
        <p:nvSpPr>
          <p:cNvPr id="3" name="Rectangle 2"/>
          <p:cNvSpPr/>
          <p:nvPr/>
        </p:nvSpPr>
        <p:spPr>
          <a:xfrm>
            <a:off x="995186" y="1140023"/>
            <a:ext cx="944489" cy="307777"/>
          </a:xfrm>
          <a:prstGeom prst="rect">
            <a:avLst/>
          </a:prstGeom>
        </p:spPr>
        <p:txBody>
          <a:bodyPr vert="horz" lIns="91440" tIns="45720" rIns="91440" bIns="45720" rtlCol="0" anchor="ctr">
            <a:noAutofit/>
          </a:bodyPr>
          <a:lstStyle/>
          <a:p>
            <a:pPr algn="ctr">
              <a:spcBef>
                <a:spcPct val="0"/>
              </a:spcBef>
            </a:pPr>
            <a:r>
              <a:rPr lang="en-US" sz="1400" b="1" dirty="0">
                <a:solidFill>
                  <a:srgbClr val="0070C0"/>
                </a:solidFill>
                <a:latin typeface="+mj-lt"/>
                <a:ea typeface="+mj-ea"/>
                <a:cs typeface="+mj-cs"/>
              </a:rPr>
              <a:t>Urban Air </a:t>
            </a:r>
          </a:p>
        </p:txBody>
      </p:sp>
      <p:sp>
        <p:nvSpPr>
          <p:cNvPr id="6" name="Rectangle 5"/>
          <p:cNvSpPr/>
          <p:nvPr/>
        </p:nvSpPr>
        <p:spPr>
          <a:xfrm>
            <a:off x="2830989" y="1140023"/>
            <a:ext cx="902811" cy="307777"/>
          </a:xfrm>
          <a:prstGeom prst="rect">
            <a:avLst/>
          </a:prstGeom>
        </p:spPr>
        <p:txBody>
          <a:bodyPr wrap="none">
            <a:spAutoFit/>
          </a:bodyPr>
          <a:lstStyle/>
          <a:p>
            <a:r>
              <a:rPr lang="zh-CN" altLang="en-US" sz="1400" b="1" dirty="0">
                <a:solidFill>
                  <a:srgbClr val="0070C0"/>
                </a:solidFill>
                <a:latin typeface="+mj-lt"/>
                <a:ea typeface="+mj-ea"/>
                <a:cs typeface="+mj-cs"/>
              </a:rPr>
              <a:t>小鱼天气</a:t>
            </a:r>
            <a:endParaRPr lang="en-US" altLang="zh-CN" sz="1400" b="1" dirty="0">
              <a:solidFill>
                <a:srgbClr val="0070C0"/>
              </a:solidFill>
              <a:latin typeface="+mj-lt"/>
              <a:ea typeface="+mj-ea"/>
              <a:cs typeface="+mj-cs"/>
            </a:endParaRPr>
          </a:p>
        </p:txBody>
      </p:sp>
      <p:pic>
        <p:nvPicPr>
          <p:cNvPr id="23" name="tmp201B">
            <a:hlinkClick r:id="" action="ppaction://media"/>
          </p:cNvPr>
          <p:cNvPicPr>
            <a:picLocks noChangeAspect="1"/>
          </p:cNvPicPr>
          <p:nvPr>
            <a:videoFile r:link="rId3"/>
            <p:custDataLst>
              <p:custData r:id="rId4"/>
              <p:tags r:id="rId5"/>
            </p:custDataLst>
            <p:extLst>
              <p:ext uri="{DAA4B4D4-6D71-4841-9C94-3DE7FCFB9230}">
                <p14:media xmlns:p14="http://schemas.microsoft.com/office/powerpoint/2010/main" r:embed="rId6">
                  <p14:trim end="33211.4852"/>
                </p14:media>
              </p:ext>
            </p:extLst>
          </p:nvPr>
        </p:nvPicPr>
        <p:blipFill>
          <a:blip r:embed="rId18"/>
          <a:stretch>
            <a:fillRect/>
          </a:stretch>
        </p:blipFill>
        <p:spPr>
          <a:xfrm>
            <a:off x="8813800" y="101600"/>
            <a:ext cx="228600" cy="228600"/>
          </a:xfrm>
          <a:prstGeom prst="rect">
            <a:avLst/>
          </a:prstGeom>
        </p:spPr>
      </p:pic>
    </p:spTree>
    <p:custDataLst>
      <p:custData r:id="rId1"/>
      <p:tags r:id="rId2"/>
    </p:custDataLst>
    <p:extLst>
      <p:ext uri="{BB962C8B-B14F-4D97-AF65-F5344CB8AC3E}">
        <p14:creationId xmlns:p14="http://schemas.microsoft.com/office/powerpoint/2010/main" val="383681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500" tmFilter="0, 0; .2, .5; .8, .5; 1, 0"/>
                                        <p:tgtEl>
                                          <p:spTgt spid="16"/>
                                        </p:tgtEl>
                                      </p:cBhvr>
                                    </p:animEffect>
                                    <p:animScale>
                                      <p:cBhvr>
                                        <p:cTn id="11" dur="250" autoRev="1" fill="hold"/>
                                        <p:tgtEl>
                                          <p:spTgt spid="16"/>
                                        </p:tgtEl>
                                      </p:cBhvr>
                                      <p:by x="105000" y="105000"/>
                                    </p:animScale>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par>
                          <p:cTn id="16" fill="hold">
                            <p:stCondLst>
                              <p:cond delay="1500"/>
                            </p:stCondLst>
                            <p:childTnLst>
                              <p:par>
                                <p:cTn id="17" presetID="42" presetClass="path" presetSubtype="0" accel="50000" decel="50000" fill="hold" nodeType="afterEffect">
                                  <p:stCondLst>
                                    <p:cond delay="0"/>
                                  </p:stCondLst>
                                  <p:childTnLst>
                                    <p:animMotion origin="layout" path="M -3.61111E-6 3.7037E-7 L -0.00017 -0.13241 " pathEditMode="relative" rAng="0" ptsTypes="AA">
                                      <p:cBhvr>
                                        <p:cTn id="18" dur="2000" fill="hold"/>
                                        <p:tgtEl>
                                          <p:spTgt spid="16"/>
                                        </p:tgtEl>
                                        <p:attrNameLst>
                                          <p:attrName>ppt_x</p:attrName>
                                          <p:attrName>ppt_y</p:attrName>
                                        </p:attrNameLst>
                                      </p:cBhvr>
                                      <p:rCtr x="-17" y="-6620"/>
                                    </p:animMotion>
                                  </p:childTnLst>
                                </p:cTn>
                              </p:par>
                            </p:childTnLst>
                          </p:cTn>
                        </p:par>
                        <p:par>
                          <p:cTn id="19" fill="hold">
                            <p:stCondLst>
                              <p:cond delay="3500"/>
                            </p:stCondLst>
                            <p:childTnLst>
                              <p:par>
                                <p:cTn id="20" presetID="26" presetClass="emph" presetSubtype="0" fill="hold" nodeType="afterEffect">
                                  <p:stCondLst>
                                    <p:cond delay="0"/>
                                  </p:stCondLst>
                                  <p:childTnLst>
                                    <p:animEffect transition="out" filter="fade">
                                      <p:cBhvr>
                                        <p:cTn id="21" dur="500" tmFilter="0, 0; .2, .5; .8, .5; 1, 0"/>
                                        <p:tgtEl>
                                          <p:spTgt spid="16"/>
                                        </p:tgtEl>
                                      </p:cBhvr>
                                    </p:animEffect>
                                    <p:animScale>
                                      <p:cBhvr>
                                        <p:cTn id="22" dur="250" autoRev="1" fill="hold"/>
                                        <p:tgtEl>
                                          <p:spTgt spid="16"/>
                                        </p:tgtEl>
                                      </p:cBhvr>
                                      <p:by x="105000" y="105000"/>
                                    </p:animScale>
                                  </p:childTnLst>
                                </p:cTn>
                              </p:par>
                              <p:par>
                                <p:cTn id="23" presetID="10" presetClass="exit" presetSubtype="0" fill="hold" nodeType="withEffect">
                                  <p:stCondLst>
                                    <p:cond delay="0"/>
                                  </p:stCondLst>
                                  <p:childTnLst>
                                    <p:animEffect transition="out" filter="fade">
                                      <p:cBhvr>
                                        <p:cTn id="24" dur="500"/>
                                        <p:tgtEl>
                                          <p:spTgt spid="16"/>
                                        </p:tgtEl>
                                      </p:cBhvr>
                                    </p:animEffect>
                                    <p:set>
                                      <p:cBhvr>
                                        <p:cTn id="25" dur="1" fill="hold">
                                          <p:stCondLst>
                                            <p:cond delay="499"/>
                                          </p:stCondLst>
                                        </p:cTn>
                                        <p:tgtEl>
                                          <p:spTgt spid="16"/>
                                        </p:tgtEl>
                                        <p:attrNameLst>
                                          <p:attrName>style.visibility</p:attrName>
                                        </p:attrNameLst>
                                      </p:cBhvr>
                                      <p:to>
                                        <p:strVal val="hidden"/>
                                      </p:to>
                                    </p:set>
                                  </p:childTnLst>
                                </p:cTn>
                              </p:par>
                            </p:childTnLst>
                          </p:cTn>
                        </p:par>
                        <p:par>
                          <p:cTn id="26" fill="hold">
                            <p:stCondLst>
                              <p:cond delay="4000"/>
                            </p:stCondLst>
                            <p:childTnLst>
                              <p:par>
                                <p:cTn id="27" presetID="10" presetClass="entr" presetSubtype="0" fill="hold" nodeType="after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30" restart="whenNotActive" fill="hold" evtFilter="cancelBubble" nodeType="interactiveSeq">
                <p:stCondLst>
                  <p:cond evt="onClick" delay="0">
                    <p:tgtEl>
                      <p:spTgt spid="23"/>
                    </p:tgtEl>
                  </p:cond>
                </p:stCondLst>
                <p:endSync evt="end" delay="0">
                  <p:rtn val="all"/>
                </p:endSync>
                <p:childTnLst>
                  <p:par>
                    <p:cTn id="31" fill="hold">
                      <p:stCondLst>
                        <p:cond delay="0"/>
                      </p:stCondLst>
                      <p:childTnLst>
                        <p:par>
                          <p:cTn id="32" fill="hold">
                            <p:stCondLst>
                              <p:cond delay="0"/>
                            </p:stCondLst>
                            <p:childTnLst>
                              <p:par>
                                <p:cTn id="33" presetID="2" presetClass="mediacall" presetSubtype="0" fill="hold" nodeType="clickEffect">
                                  <p:stCondLst>
                                    <p:cond delay="0"/>
                                  </p:stCondLst>
                                  <p:childTnLst>
                                    <p:cmd type="call" cmd="togglePause">
                                      <p:cBhvr>
                                        <p:cTn id="34" dur="1" fill="hold"/>
                                        <p:tgtEl>
                                          <p:spTgt spid="23"/>
                                        </p:tgtEl>
                                      </p:cBhvr>
                                    </p:cmd>
                                  </p:childTnLst>
                                </p:cTn>
                              </p:par>
                            </p:childTnLst>
                          </p:cTn>
                        </p:par>
                      </p:childTnLst>
                    </p:cTn>
                  </p:par>
                </p:childTnLst>
              </p:cTn>
              <p:nextCondLst>
                <p:cond evt="onClick" delay="0">
                  <p:tgtEl>
                    <p:spTgt spid="23"/>
                  </p:tgtEl>
                </p:cond>
              </p:nextCondLst>
            </p:seq>
            <p:video>
              <p:cMediaNode vol="80000">
                <p:cTn id="35" fill="hold" display="0">
                  <p:stCondLst>
                    <p:cond delay="indefinite"/>
                  </p:stCondLst>
                </p:cTn>
                <p:tgtEl>
                  <p:spTgt spid="23"/>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Forecasting Fine-Grained Air Quality</a:t>
            </a:r>
            <a:endParaRPr lang="en-US" dirty="0"/>
          </a:p>
        </p:txBody>
      </p:sp>
      <p:sp>
        <p:nvSpPr>
          <p:cNvPr id="3" name="Content Placeholder 2"/>
          <p:cNvSpPr>
            <a:spLocks noGrp="1"/>
          </p:cNvSpPr>
          <p:nvPr>
            <p:ph idx="1"/>
          </p:nvPr>
        </p:nvSpPr>
        <p:spPr>
          <a:xfrm>
            <a:off x="457200" y="1524000"/>
            <a:ext cx="8229600" cy="4525963"/>
          </a:xfrm>
        </p:spPr>
        <p:txBody>
          <a:bodyPr>
            <a:normAutofit/>
          </a:bodyPr>
          <a:lstStyle/>
          <a:p>
            <a:r>
              <a:rPr lang="en-US" sz="2400" dirty="0" smtClean="0"/>
              <a:t>Spatial granularity: </a:t>
            </a:r>
            <a:r>
              <a:rPr lang="en-US" sz="2400" dirty="0"/>
              <a:t>1km×1km</a:t>
            </a:r>
            <a:endParaRPr lang="en-US" sz="2400" dirty="0" smtClean="0"/>
          </a:p>
          <a:p>
            <a:r>
              <a:rPr lang="en-US" sz="2400" dirty="0" smtClean="0"/>
              <a:t>Temporal granularity: </a:t>
            </a:r>
          </a:p>
          <a:p>
            <a:pPr lvl="1"/>
            <a:r>
              <a:rPr lang="en-US" sz="2000" dirty="0" smtClean="0"/>
              <a:t>For each hour in the first 6 coming hours</a:t>
            </a:r>
          </a:p>
          <a:p>
            <a:pPr lvl="1"/>
            <a:r>
              <a:rPr lang="en-US" sz="2000" dirty="0" smtClean="0"/>
              <a:t>A max-min range for 7-12, 13-24, and 25-48</a:t>
            </a:r>
            <a:endParaRPr lang="en-US" sz="2000" dirty="0"/>
          </a:p>
        </p:txBody>
      </p:sp>
      <p:pic>
        <p:nvPicPr>
          <p:cNvPr id="4" name="Picture 3"/>
          <p:cNvPicPr/>
          <p:nvPr/>
        </p:nvPicPr>
        <p:blipFill rotWithShape="1">
          <a:blip r:embed="rId3">
            <a:extLst>
              <a:ext uri="{28A0092B-C50C-407E-A947-70E740481C1C}">
                <a14:useLocalDpi xmlns:a14="http://schemas.microsoft.com/office/drawing/2010/main" val="0"/>
              </a:ext>
            </a:extLst>
          </a:blip>
          <a:srcRect t="-1" b="3912"/>
          <a:stretch/>
        </p:blipFill>
        <p:spPr bwMode="auto">
          <a:xfrm>
            <a:off x="1752600" y="3657600"/>
            <a:ext cx="5638800" cy="205740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3513404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1" name="Picture 7" descr="C:\Users\yuzheng\AppData\Local\Microsoft\Windows\Temporary Internet Files\Content.IE5\99YE9D20\MP900442312[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9600" y="3189892"/>
            <a:ext cx="5257797" cy="3505198"/>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yuzheng\AppData\Local\Microsoft\Windows\Temporary Internet Files\Content.IE5\8NLVJR9A\MP900448679[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6253" y="1148256"/>
            <a:ext cx="2423660" cy="161291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Users\yuzheng\AppData\Local\Microsoft\Windows\Temporary Internet Files\Content.IE5\5NX2MVP9\MP900442354[1].jp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9600" y="1148256"/>
            <a:ext cx="2379763" cy="161291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Users\yuzheng\AppData\Local\Microsoft\Windows\Temporary Internet Files\Content.IE5\8NLVJR9A\MP900390141[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305219" y="1148256"/>
            <a:ext cx="2261102" cy="1612919"/>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9" descr="C:\Users\yuzheng\AppData\Local\Microsoft\Windows\Temporary Internet Files\Content.IE5\8NLVJR9A\MP900406954[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07847" y="3189892"/>
            <a:ext cx="2274240" cy="151616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1" descr="C:\Users\yuzheng\AppData\Local\Microsoft\Windows\Temporary Internet Files\Content.IE5\5NX2MVP9\MP900382889[1].jp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5219" y="5090527"/>
            <a:ext cx="2261102" cy="1615073"/>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p:cNvSpPr>
            <a:spLocks noGrp="1"/>
          </p:cNvSpPr>
          <p:nvPr>
            <p:ph type="title"/>
          </p:nvPr>
        </p:nvSpPr>
        <p:spPr>
          <a:xfrm>
            <a:off x="399785" y="0"/>
            <a:ext cx="8229600" cy="1143000"/>
          </a:xfrm>
        </p:spPr>
        <p:txBody>
          <a:bodyPr vert="horz" lIns="91440" tIns="45720" rIns="91440" bIns="45720" rtlCol="0" anchor="ctr">
            <a:normAutofit/>
          </a:bodyPr>
          <a:lstStyle/>
          <a:p>
            <a:pPr algn="l" fontAlgn="base">
              <a:lnSpc>
                <a:spcPct val="90000"/>
              </a:lnSpc>
              <a:spcAft>
                <a:spcPct val="0"/>
              </a:spcAft>
            </a:pPr>
            <a:r>
              <a:rPr lang="en-US" altLang="zh-CN" sz="3600" spc="-300" dirty="0" smtClean="0">
                <a:ln w="3175">
                  <a:noFill/>
                </a:ln>
                <a:latin typeface="Segoe" pitchFamily="34" charset="0"/>
                <a:ea typeface="+mn-ea"/>
                <a:cs typeface="Arial" charset="0"/>
              </a:rPr>
              <a:t>Big Challenges</a:t>
            </a:r>
            <a:endParaRPr lang="zh-CN" altLang="en-US" sz="3600" spc="-300" dirty="0">
              <a:ln w="3175">
                <a:noFill/>
              </a:ln>
              <a:latin typeface="Segoe" pitchFamily="34" charset="0"/>
              <a:ea typeface="+mn-ea"/>
              <a:cs typeface="Arial" charset="0"/>
            </a:endParaRPr>
          </a:p>
        </p:txBody>
      </p:sp>
    </p:spTree>
    <p:extLst>
      <p:ext uri="{BB962C8B-B14F-4D97-AF65-F5344CB8AC3E}">
        <p14:creationId xmlns:p14="http://schemas.microsoft.com/office/powerpoint/2010/main" val="3132714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Effect transition="in" filter="fade">
                                      <p:cBhvr>
                                        <p:cTn id="7" dur="500"/>
                                        <p:tgtEl>
                                          <p:spTgt spid="1028"/>
                                        </p:tgtEl>
                                      </p:cBhvr>
                                    </p:animEffect>
                                  </p:childTnLst>
                                </p:cTn>
                              </p:par>
                            </p:childTnLst>
                          </p:cTn>
                        </p:par>
                        <p:par>
                          <p:cTn id="8" fill="hold">
                            <p:stCondLst>
                              <p:cond delay="500"/>
                            </p:stCondLst>
                            <p:childTnLst>
                              <p:par>
                                <p:cTn id="9" presetID="10" presetClass="entr" presetSubtype="0" fill="hold" nodeType="afterEffect">
                                  <p:stCondLst>
                                    <p:cond delay="3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500"/>
                                        <p:tgtEl>
                                          <p:spTgt spid="1027"/>
                                        </p:tgtEl>
                                      </p:cBhvr>
                                    </p:animEffect>
                                  </p:childTnLst>
                                </p:cTn>
                              </p:par>
                            </p:childTnLst>
                          </p:cTn>
                        </p:par>
                        <p:par>
                          <p:cTn id="12" fill="hold">
                            <p:stCondLst>
                              <p:cond delay="1300"/>
                            </p:stCondLst>
                            <p:childTnLst>
                              <p:par>
                                <p:cTn id="13" presetID="10" presetClass="entr" presetSubtype="0" fill="hold" nodeType="afterEffect">
                                  <p:stCondLst>
                                    <p:cond delay="30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2100"/>
                            </p:stCondLst>
                            <p:childTnLst>
                              <p:par>
                                <p:cTn id="17" presetID="10" presetClass="entr" presetSubtype="0" fill="hold" nodeType="afterEffect">
                                  <p:stCondLst>
                                    <p:cond delay="300"/>
                                  </p:stCondLst>
                                  <p:childTnLst>
                                    <p:set>
                                      <p:cBhvr>
                                        <p:cTn id="18" dur="1" fill="hold">
                                          <p:stCondLst>
                                            <p:cond delay="0"/>
                                          </p:stCondLst>
                                        </p:cTn>
                                        <p:tgtEl>
                                          <p:spTgt spid="1033"/>
                                        </p:tgtEl>
                                        <p:attrNameLst>
                                          <p:attrName>style.visibility</p:attrName>
                                        </p:attrNameLst>
                                      </p:cBhvr>
                                      <p:to>
                                        <p:strVal val="visible"/>
                                      </p:to>
                                    </p:set>
                                    <p:animEffect transition="in" filter="fade">
                                      <p:cBhvr>
                                        <p:cTn id="19" dur="500"/>
                                        <p:tgtEl>
                                          <p:spTgt spid="1033"/>
                                        </p:tgtEl>
                                      </p:cBhvr>
                                    </p:animEffect>
                                  </p:childTnLst>
                                </p:cTn>
                              </p:par>
                            </p:childTnLst>
                          </p:cTn>
                        </p:par>
                        <p:par>
                          <p:cTn id="20" fill="hold">
                            <p:stCondLst>
                              <p:cond delay="2900"/>
                            </p:stCondLst>
                            <p:childTnLst>
                              <p:par>
                                <p:cTn id="21" presetID="10" presetClass="entr" presetSubtype="0" fill="hold" nodeType="afterEffect">
                                  <p:stCondLst>
                                    <p:cond delay="30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90600"/>
          </a:xfrm>
        </p:spPr>
        <p:txBody>
          <a:bodyPr/>
          <a:lstStyle/>
          <a:p>
            <a:r>
              <a:rPr lang="en-US" dirty="0" smtClean="0"/>
              <a:t>Results</a:t>
            </a:r>
            <a:endParaRPr lang="en-US" dirty="0"/>
          </a:p>
        </p:txBody>
      </p:sp>
      <mc:AlternateContent xmlns:mc="http://schemas.openxmlformats.org/markup-compatibility/2006" xmlns:a14="http://schemas.microsoft.com/office/drawing/2010/main">
        <mc:Choice Requires="a14">
          <p:graphicFrame>
            <p:nvGraphicFramePr>
              <p:cNvPr id="4" name="Content Placeholder 3"/>
              <p:cNvGraphicFramePr>
                <a:graphicFrameLocks noGrp="1"/>
              </p:cNvGraphicFramePr>
              <p:nvPr>
                <p:ph idx="1"/>
                <p:extLst/>
              </p:nvPr>
            </p:nvGraphicFramePr>
            <p:xfrm>
              <a:off x="609600" y="1524000"/>
              <a:ext cx="8001003" cy="2131080"/>
            </p:xfrm>
            <a:graphic>
              <a:graphicData uri="http://schemas.openxmlformats.org/drawingml/2006/table">
                <a:tbl>
                  <a:tblPr firstRow="1" firstCol="1" bandRow="1">
                    <a:tableStyleId>{5C22544A-7EE6-4342-B048-85BDC9FD1C3A}</a:tableStyleId>
                  </a:tblPr>
                  <a:tblGrid>
                    <a:gridCol w="1465489">
                      <a:extLst>
                        <a:ext uri="{9D8B030D-6E8A-4147-A177-3AD203B41FA5}">
                          <a16:colId xmlns:a16="http://schemas.microsoft.com/office/drawing/2014/main" val="20000"/>
                        </a:ext>
                      </a:extLst>
                    </a:gridCol>
                    <a:gridCol w="734786">
                      <a:extLst>
                        <a:ext uri="{9D8B030D-6E8A-4147-A177-3AD203B41FA5}">
                          <a16:colId xmlns:a16="http://schemas.microsoft.com/office/drawing/2014/main" val="20001"/>
                        </a:ext>
                      </a:extLst>
                    </a:gridCol>
                    <a:gridCol w="661308">
                      <a:extLst>
                        <a:ext uri="{9D8B030D-6E8A-4147-A177-3AD203B41FA5}">
                          <a16:colId xmlns:a16="http://schemas.microsoft.com/office/drawing/2014/main" val="20002"/>
                        </a:ext>
                      </a:extLst>
                    </a:gridCol>
                    <a:gridCol w="734786">
                      <a:extLst>
                        <a:ext uri="{9D8B030D-6E8A-4147-A177-3AD203B41FA5}">
                          <a16:colId xmlns:a16="http://schemas.microsoft.com/office/drawing/2014/main" val="20003"/>
                        </a:ext>
                      </a:extLst>
                    </a:gridCol>
                    <a:gridCol w="661308">
                      <a:extLst>
                        <a:ext uri="{9D8B030D-6E8A-4147-A177-3AD203B41FA5}">
                          <a16:colId xmlns:a16="http://schemas.microsoft.com/office/drawing/2014/main" val="20004"/>
                        </a:ext>
                      </a:extLst>
                    </a:gridCol>
                    <a:gridCol w="661308">
                      <a:extLst>
                        <a:ext uri="{9D8B030D-6E8A-4147-A177-3AD203B41FA5}">
                          <a16:colId xmlns:a16="http://schemas.microsoft.com/office/drawing/2014/main" val="20005"/>
                        </a:ext>
                      </a:extLst>
                    </a:gridCol>
                    <a:gridCol w="587828">
                      <a:extLst>
                        <a:ext uri="{9D8B030D-6E8A-4147-A177-3AD203B41FA5}">
                          <a16:colId xmlns:a16="http://schemas.microsoft.com/office/drawing/2014/main" val="20006"/>
                        </a:ext>
                      </a:extLst>
                    </a:gridCol>
                    <a:gridCol w="587828">
                      <a:extLst>
                        <a:ext uri="{9D8B030D-6E8A-4147-A177-3AD203B41FA5}">
                          <a16:colId xmlns:a16="http://schemas.microsoft.com/office/drawing/2014/main" val="20007"/>
                        </a:ext>
                      </a:extLst>
                    </a:gridCol>
                    <a:gridCol w="661308">
                      <a:extLst>
                        <a:ext uri="{9D8B030D-6E8A-4147-A177-3AD203B41FA5}">
                          <a16:colId xmlns:a16="http://schemas.microsoft.com/office/drawing/2014/main" val="20008"/>
                        </a:ext>
                      </a:extLst>
                    </a:gridCol>
                    <a:gridCol w="661308">
                      <a:extLst>
                        <a:ext uri="{9D8B030D-6E8A-4147-A177-3AD203B41FA5}">
                          <a16:colId xmlns:a16="http://schemas.microsoft.com/office/drawing/2014/main" val="20009"/>
                        </a:ext>
                      </a:extLst>
                    </a:gridCol>
                    <a:gridCol w="583746">
                      <a:extLst>
                        <a:ext uri="{9D8B030D-6E8A-4147-A177-3AD203B41FA5}">
                          <a16:colId xmlns:a16="http://schemas.microsoft.com/office/drawing/2014/main" val="20010"/>
                        </a:ext>
                      </a:extLst>
                    </a:gridCol>
                  </a:tblGrid>
                  <a:tr h="376596">
                    <a:tc>
                      <a:txBody>
                        <a:bodyPr/>
                        <a:lstStyle/>
                        <a:p>
                          <a:pPr marL="0" marR="0" algn="ctr">
                            <a:spcBef>
                              <a:spcPts val="0"/>
                            </a:spcBef>
                            <a:spcAft>
                              <a:spcPts val="400"/>
                            </a:spcAft>
                          </a:pPr>
                          <a:r>
                            <a:rPr lang="en-US" sz="1400" dirty="0">
                              <a:effectLst/>
                            </a:rPr>
                            <a:t>Time</a:t>
                          </a:r>
                          <a:endParaRPr lang="en-US" sz="16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marL="0" marR="0" algn="ctr">
                            <a:spcBef>
                              <a:spcPts val="0"/>
                            </a:spcBef>
                            <a:spcAft>
                              <a:spcPts val="400"/>
                            </a:spcAft>
                          </a:pPr>
                          <a:r>
                            <a:rPr lang="en-US" sz="1400" dirty="0">
                              <a:effectLst/>
                            </a:rPr>
                            <a:t>1-6h</a:t>
                          </a:r>
                          <a:endParaRPr lang="en-US"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en-US"/>
                        </a:p>
                      </a:txBody>
                      <a:tcPr/>
                    </a:tc>
                    <a:tc gridSpan="2">
                      <a:txBody>
                        <a:bodyPr/>
                        <a:lstStyle/>
                        <a:p>
                          <a:pPr marL="0" marR="0" algn="ctr">
                            <a:spcBef>
                              <a:spcPts val="0"/>
                            </a:spcBef>
                            <a:spcAft>
                              <a:spcPts val="400"/>
                            </a:spcAft>
                          </a:pPr>
                          <a:r>
                            <a:rPr lang="en-US" sz="1400" dirty="0">
                              <a:effectLst/>
                            </a:rPr>
                            <a:t>7-12h</a:t>
                          </a:r>
                          <a:endParaRPr lang="en-US"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en-US"/>
                        </a:p>
                      </a:txBody>
                      <a:tcPr/>
                    </a:tc>
                    <a:tc gridSpan="2">
                      <a:txBody>
                        <a:bodyPr/>
                        <a:lstStyle/>
                        <a:p>
                          <a:pPr marL="0" marR="0" algn="ctr">
                            <a:spcBef>
                              <a:spcPts val="0"/>
                            </a:spcBef>
                            <a:spcAft>
                              <a:spcPts val="400"/>
                            </a:spcAft>
                          </a:pPr>
                          <a:r>
                            <a:rPr lang="en-US" sz="1400" dirty="0">
                              <a:effectLst/>
                            </a:rPr>
                            <a:t>13-24h</a:t>
                          </a:r>
                          <a:endParaRPr lang="en-US"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en-US"/>
                        </a:p>
                      </a:txBody>
                      <a:tcPr/>
                    </a:tc>
                    <a:tc gridSpan="2">
                      <a:txBody>
                        <a:bodyPr/>
                        <a:lstStyle/>
                        <a:p>
                          <a:pPr marL="0" marR="0" algn="ctr">
                            <a:spcBef>
                              <a:spcPts val="0"/>
                            </a:spcBef>
                            <a:spcAft>
                              <a:spcPts val="400"/>
                            </a:spcAft>
                          </a:pPr>
                          <a:r>
                            <a:rPr lang="en-US" sz="1400" dirty="0">
                              <a:effectLst/>
                            </a:rPr>
                            <a:t>25-48h</a:t>
                          </a:r>
                          <a:endParaRPr lang="en-US"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en-US"/>
                        </a:p>
                      </a:txBody>
                      <a:tcPr/>
                    </a:tc>
                    <a:tc gridSpan="2">
                      <a:txBody>
                        <a:bodyPr/>
                        <a:lstStyle/>
                        <a:p>
                          <a:pPr marL="0" marR="0" algn="ctr">
                            <a:spcBef>
                              <a:spcPts val="0"/>
                            </a:spcBef>
                            <a:spcAft>
                              <a:spcPts val="400"/>
                            </a:spcAft>
                          </a:pPr>
                          <a:r>
                            <a:rPr lang="en-US" sz="1400">
                              <a:effectLst/>
                            </a:rPr>
                            <a:t>Sudden Changes</a:t>
                          </a:r>
                          <a:endParaRPr lang="en-US" sz="16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en-US"/>
                        </a:p>
                      </a:txBody>
                      <a:tcPr/>
                    </a:tc>
                    <a:extLst>
                      <a:ext uri="{0D108BD9-81ED-4DB2-BD59-A6C34878D82A}">
                        <a16:rowId xmlns:a16="http://schemas.microsoft.com/office/drawing/2014/main" val="10000"/>
                      </a:ext>
                    </a:extLst>
                  </a:tr>
                  <a:tr h="240603">
                    <a:tc>
                      <a:txBody>
                        <a:bodyPr/>
                        <a:lstStyle/>
                        <a:p>
                          <a:pPr marL="0" marR="0" algn="ctr">
                            <a:spcBef>
                              <a:spcPts val="0"/>
                            </a:spcBef>
                            <a:spcAft>
                              <a:spcPts val="400"/>
                            </a:spcAft>
                          </a:pPr>
                          <a:r>
                            <a:rPr lang="en-US" sz="1400">
                              <a:effectLst/>
                            </a:rPr>
                            <a:t>Cities</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400"/>
                            </a:spcAft>
                          </a:pPr>
                          <a14:m>
                            <m:oMathPara xmlns:m="http://schemas.openxmlformats.org/officeDocument/2006/math">
                              <m:oMathParaPr>
                                <m:jc m:val="centerGroup"/>
                              </m:oMathParaPr>
                              <m:oMath xmlns:m="http://schemas.openxmlformats.org/officeDocument/2006/math">
                                <m:r>
                                  <a:rPr lang="en-US" sz="1400">
                                    <a:effectLst/>
                                    <a:latin typeface="Cambria Math" panose="02040503050406030204" pitchFamily="18" charset="0"/>
                                  </a:rPr>
                                  <m:t>𝒑</m:t>
                                </m:r>
                              </m:oMath>
                            </m:oMathPara>
                          </a14:m>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400"/>
                            </a:spcAft>
                          </a:pPr>
                          <a14:m>
                            <m:oMathPara xmlns:m="http://schemas.openxmlformats.org/officeDocument/2006/math">
                              <m:oMathParaPr>
                                <m:jc m:val="centerGroup"/>
                              </m:oMathParaPr>
                              <m:oMath xmlns:m="http://schemas.openxmlformats.org/officeDocument/2006/math">
                                <m:r>
                                  <a:rPr lang="en-US" sz="1400">
                                    <a:effectLst/>
                                    <a:latin typeface="Cambria Math" panose="02040503050406030204" pitchFamily="18" charset="0"/>
                                  </a:rPr>
                                  <m:t>𝒆</m:t>
                                </m:r>
                              </m:oMath>
                            </m:oMathPara>
                          </a14:m>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400"/>
                            </a:spcAft>
                          </a:pPr>
                          <a14:m>
                            <m:oMathPara xmlns:m="http://schemas.openxmlformats.org/officeDocument/2006/math">
                              <m:oMathParaPr>
                                <m:jc m:val="centerGroup"/>
                              </m:oMathParaPr>
                              <m:oMath xmlns:m="http://schemas.openxmlformats.org/officeDocument/2006/math">
                                <m:r>
                                  <a:rPr lang="en-US" sz="1400">
                                    <a:effectLst/>
                                    <a:latin typeface="Cambria Math" panose="02040503050406030204" pitchFamily="18" charset="0"/>
                                  </a:rPr>
                                  <m:t>𝒑</m:t>
                                </m:r>
                              </m:oMath>
                            </m:oMathPara>
                          </a14:m>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400"/>
                            </a:spcAft>
                          </a:pPr>
                          <a14:m>
                            <m:oMathPara xmlns:m="http://schemas.openxmlformats.org/officeDocument/2006/math">
                              <m:oMathParaPr>
                                <m:jc m:val="centerGroup"/>
                              </m:oMathParaPr>
                              <m:oMath xmlns:m="http://schemas.openxmlformats.org/officeDocument/2006/math">
                                <m:r>
                                  <a:rPr lang="en-US" sz="1400">
                                    <a:effectLst/>
                                    <a:latin typeface="Cambria Math" panose="02040503050406030204" pitchFamily="18" charset="0"/>
                                  </a:rPr>
                                  <m:t>𝒆</m:t>
                                </m:r>
                              </m:oMath>
                            </m:oMathPara>
                          </a14:m>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400"/>
                            </a:spcAft>
                          </a:pPr>
                          <a14:m>
                            <m:oMathPara xmlns:m="http://schemas.openxmlformats.org/officeDocument/2006/math">
                              <m:oMathParaPr>
                                <m:jc m:val="centerGroup"/>
                              </m:oMathParaPr>
                              <m:oMath xmlns:m="http://schemas.openxmlformats.org/officeDocument/2006/math">
                                <m:r>
                                  <a:rPr lang="en-US" sz="1400">
                                    <a:effectLst/>
                                    <a:latin typeface="Cambria Math" panose="02040503050406030204" pitchFamily="18" charset="0"/>
                                  </a:rPr>
                                  <m:t>𝒑</m:t>
                                </m:r>
                              </m:oMath>
                            </m:oMathPara>
                          </a14:m>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400"/>
                            </a:spcAft>
                          </a:pPr>
                          <a14:m>
                            <m:oMathPara xmlns:m="http://schemas.openxmlformats.org/officeDocument/2006/math">
                              <m:oMathParaPr>
                                <m:jc m:val="centerGroup"/>
                              </m:oMathParaPr>
                              <m:oMath xmlns:m="http://schemas.openxmlformats.org/officeDocument/2006/math">
                                <m:r>
                                  <a:rPr lang="en-US" sz="1400">
                                    <a:effectLst/>
                                    <a:latin typeface="Cambria Math" panose="02040503050406030204" pitchFamily="18" charset="0"/>
                                  </a:rPr>
                                  <m:t>𝒆</m:t>
                                </m:r>
                              </m:oMath>
                            </m:oMathPara>
                          </a14:m>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400"/>
                            </a:spcAft>
                          </a:pPr>
                          <a14:m>
                            <m:oMathPara xmlns:m="http://schemas.openxmlformats.org/officeDocument/2006/math">
                              <m:oMathParaPr>
                                <m:jc m:val="centerGroup"/>
                              </m:oMathParaPr>
                              <m:oMath xmlns:m="http://schemas.openxmlformats.org/officeDocument/2006/math">
                                <m:r>
                                  <a:rPr lang="en-US" sz="1400">
                                    <a:effectLst/>
                                    <a:latin typeface="Cambria Math" panose="02040503050406030204" pitchFamily="18" charset="0"/>
                                  </a:rPr>
                                  <m:t>𝒑</m:t>
                                </m:r>
                              </m:oMath>
                            </m:oMathPara>
                          </a14:m>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400"/>
                            </a:spcAft>
                          </a:pPr>
                          <a14:m>
                            <m:oMathPara xmlns:m="http://schemas.openxmlformats.org/officeDocument/2006/math">
                              <m:oMathParaPr>
                                <m:jc m:val="centerGroup"/>
                              </m:oMathParaPr>
                              <m:oMath xmlns:m="http://schemas.openxmlformats.org/officeDocument/2006/math">
                                <m:r>
                                  <a:rPr lang="en-US" sz="1400">
                                    <a:effectLst/>
                                    <a:latin typeface="Cambria Math" panose="02040503050406030204" pitchFamily="18" charset="0"/>
                                  </a:rPr>
                                  <m:t>𝒆</m:t>
                                </m:r>
                              </m:oMath>
                            </m:oMathPara>
                          </a14:m>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400"/>
                            </a:spcAft>
                          </a:pPr>
                          <a14:m>
                            <m:oMathPara xmlns:m="http://schemas.openxmlformats.org/officeDocument/2006/math">
                              <m:oMathParaPr>
                                <m:jc m:val="centerGroup"/>
                              </m:oMathParaPr>
                              <m:oMath xmlns:m="http://schemas.openxmlformats.org/officeDocument/2006/math">
                                <m:r>
                                  <a:rPr lang="en-US" sz="1400">
                                    <a:effectLst/>
                                    <a:latin typeface="Cambria Math" panose="02040503050406030204" pitchFamily="18" charset="0"/>
                                  </a:rPr>
                                  <m:t>𝒑</m:t>
                                </m:r>
                              </m:oMath>
                            </m:oMathPara>
                          </a14:m>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400"/>
                            </a:spcAft>
                          </a:pPr>
                          <a14:m>
                            <m:oMathPara xmlns:m="http://schemas.openxmlformats.org/officeDocument/2006/math">
                              <m:oMathParaPr>
                                <m:jc m:val="centerGroup"/>
                              </m:oMathParaPr>
                              <m:oMath xmlns:m="http://schemas.openxmlformats.org/officeDocument/2006/math">
                                <m:r>
                                  <a:rPr lang="en-US" sz="1400">
                                    <a:effectLst/>
                                    <a:latin typeface="Cambria Math" panose="02040503050406030204" pitchFamily="18" charset="0"/>
                                  </a:rPr>
                                  <m:t>𝒆</m:t>
                                </m:r>
                              </m:oMath>
                            </m:oMathPara>
                          </a14:m>
                          <a:endParaRPr lang="en-US" sz="16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1"/>
                      </a:ext>
                    </a:extLst>
                  </a:tr>
                  <a:tr h="360050">
                    <a:tc>
                      <a:txBody>
                        <a:bodyPr/>
                        <a:lstStyle/>
                        <a:p>
                          <a:pPr marL="0" marR="0" algn="ctr">
                            <a:spcBef>
                              <a:spcPts val="0"/>
                            </a:spcBef>
                            <a:spcAft>
                              <a:spcPts val="400"/>
                            </a:spcAft>
                          </a:pPr>
                          <a:r>
                            <a:rPr lang="en-US" sz="1400">
                              <a:effectLst/>
                            </a:rPr>
                            <a:t>Beijing</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0"/>
                            </a:spcAft>
                          </a:pPr>
                          <a:r>
                            <a:rPr lang="en-US" sz="1400">
                              <a:effectLst/>
                            </a:rPr>
                            <a:t>0.750</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30</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0.62</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64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0.53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78.3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0.496</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81.1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0.300</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78.3</a:t>
                          </a:r>
                          <a:endParaRPr lang="en-US" sz="16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2"/>
                      </a:ext>
                    </a:extLst>
                  </a:tr>
                  <a:tr h="360050">
                    <a:tc>
                      <a:txBody>
                        <a:bodyPr/>
                        <a:lstStyle/>
                        <a:p>
                          <a:pPr marL="0" marR="0" algn="ctr">
                            <a:spcBef>
                              <a:spcPts val="0"/>
                            </a:spcBef>
                            <a:spcAft>
                              <a:spcPts val="400"/>
                            </a:spcAft>
                          </a:pPr>
                          <a:r>
                            <a:rPr lang="en-US" sz="1400">
                              <a:effectLst/>
                            </a:rPr>
                            <a:t>Tianjin</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0"/>
                            </a:spcAft>
                          </a:pPr>
                          <a:r>
                            <a:rPr lang="en-US" sz="1400">
                              <a:effectLst/>
                            </a:rPr>
                            <a:t>0.746</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31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0.634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62.1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0.595</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67.4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0.579</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68.6</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0.437</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70.9</a:t>
                          </a:r>
                          <a:endParaRPr lang="en-US" sz="16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3"/>
                      </a:ext>
                    </a:extLst>
                  </a:tr>
                  <a:tr h="360050">
                    <a:tc>
                      <a:txBody>
                        <a:bodyPr/>
                        <a:lstStyle/>
                        <a:p>
                          <a:pPr marL="0" marR="0" algn="ctr">
                            <a:spcBef>
                              <a:spcPts val="0"/>
                            </a:spcBef>
                            <a:spcAft>
                              <a:spcPts val="400"/>
                            </a:spcAft>
                          </a:pPr>
                          <a:r>
                            <a:rPr lang="en-US" sz="1400">
                              <a:effectLst/>
                            </a:rPr>
                            <a:t>Guangzhou</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0"/>
                            </a:spcAft>
                          </a:pPr>
                          <a:r>
                            <a:rPr lang="en-US" sz="1400">
                              <a:effectLst/>
                            </a:rPr>
                            <a:t>0.805</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13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0.748</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23.9</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0.714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26.8</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0.681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29.5</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0.477</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54.6</a:t>
                          </a:r>
                          <a:endParaRPr lang="en-US" sz="160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4"/>
                      </a:ext>
                    </a:extLst>
                  </a:tr>
                  <a:tr h="360050">
                    <a:tc>
                      <a:txBody>
                        <a:bodyPr/>
                        <a:lstStyle/>
                        <a:p>
                          <a:pPr marL="0" marR="0" algn="ctr">
                            <a:spcBef>
                              <a:spcPts val="0"/>
                            </a:spcBef>
                            <a:spcAft>
                              <a:spcPts val="400"/>
                            </a:spcAft>
                          </a:pPr>
                          <a:r>
                            <a:rPr lang="en-US" sz="1400">
                              <a:effectLst/>
                            </a:rPr>
                            <a:t>Shenzhen</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0"/>
                            </a:spcAft>
                          </a:pPr>
                          <a:r>
                            <a:rPr lang="en-US" sz="1400" dirty="0">
                              <a:effectLst/>
                            </a:rPr>
                            <a:t>0.838</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8.4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0.764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17.6</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dirty="0">
                              <a:effectLst/>
                            </a:rPr>
                            <a:t>0.728</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20</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0.689</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22.8</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0.575</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dirty="0">
                              <a:effectLst/>
                            </a:rPr>
                            <a:t>45.3</a:t>
                          </a:r>
                          <a:endParaRPr lang="en-US" sz="1600" dirty="0">
                            <a:effectLst/>
                            <a:latin typeface="Times New Roman" panose="02020603050405020304" pitchFamily="18" charset="0"/>
                            <a:ea typeface="宋体" panose="02010600030101010101" pitchFamily="2" charset="-122"/>
                          </a:endParaRPr>
                        </a:p>
                      </a:txBody>
                      <a:tcPr marL="68580" marR="68580" marT="0" marB="0"/>
                    </a:tc>
                    <a:extLst>
                      <a:ext uri="{0D108BD9-81ED-4DB2-BD59-A6C34878D82A}">
                        <a16:rowId xmlns:a16="http://schemas.microsoft.com/office/drawing/2014/main" val="10005"/>
                      </a:ext>
                    </a:extLst>
                  </a:tr>
                </a:tbl>
              </a:graphicData>
            </a:graphic>
          </p:graphicFrame>
        </mc:Choice>
        <mc:Fallback xmlns="">
          <p:graphicFrame>
            <p:nvGraphicFramePr>
              <p:cNvPr id="4" name="Content Placeholder 3"/>
              <p:cNvGraphicFramePr>
                <a:graphicFrameLocks noGrp="1"/>
              </p:cNvGraphicFramePr>
              <p:nvPr>
                <p:ph idx="1"/>
                <p:extLst>
                  <p:ext uri="{D42A27DB-BD31-4B8C-83A1-F6EECF244321}">
                    <p14:modId xmlns:p14="http://schemas.microsoft.com/office/powerpoint/2010/main" val="871846192"/>
                  </p:ext>
                </p:extLst>
              </p:nvPr>
            </p:nvGraphicFramePr>
            <p:xfrm>
              <a:off x="609600" y="1524000"/>
              <a:ext cx="8001003" cy="2131080"/>
            </p:xfrm>
            <a:graphic>
              <a:graphicData uri="http://schemas.openxmlformats.org/drawingml/2006/table">
                <a:tbl>
                  <a:tblPr firstRow="1" firstCol="1" bandRow="1">
                    <a:tableStyleId>{5C22544A-7EE6-4342-B048-85BDC9FD1C3A}</a:tableStyleId>
                  </a:tblPr>
                  <a:tblGrid>
                    <a:gridCol w="1465489"/>
                    <a:gridCol w="734786"/>
                    <a:gridCol w="661308"/>
                    <a:gridCol w="734786"/>
                    <a:gridCol w="661308"/>
                    <a:gridCol w="661308"/>
                    <a:gridCol w="587828"/>
                    <a:gridCol w="587828"/>
                    <a:gridCol w="661308"/>
                    <a:gridCol w="661308"/>
                    <a:gridCol w="583746"/>
                  </a:tblGrid>
                  <a:tr h="426720">
                    <a:tc>
                      <a:txBody>
                        <a:bodyPr/>
                        <a:lstStyle/>
                        <a:p>
                          <a:pPr marL="0" marR="0" algn="ctr">
                            <a:spcBef>
                              <a:spcPts val="0"/>
                            </a:spcBef>
                            <a:spcAft>
                              <a:spcPts val="400"/>
                            </a:spcAft>
                          </a:pPr>
                          <a:r>
                            <a:rPr lang="en-US" sz="1400" dirty="0">
                              <a:effectLst/>
                            </a:rPr>
                            <a:t>Time</a:t>
                          </a:r>
                          <a:endParaRPr lang="en-US" sz="1600" dirty="0">
                            <a:effectLst/>
                            <a:latin typeface="Times New Roman" panose="02020603050405020304" pitchFamily="18" charset="0"/>
                            <a:ea typeface="宋体" panose="02010600030101010101" pitchFamily="2" charset="-122"/>
                          </a:endParaRPr>
                        </a:p>
                      </a:txBody>
                      <a:tcPr marL="68580" marR="68580" marT="0" marB="0"/>
                    </a:tc>
                    <a:tc gridSpan="2">
                      <a:txBody>
                        <a:bodyPr/>
                        <a:lstStyle/>
                        <a:p>
                          <a:pPr marL="0" marR="0" algn="ctr">
                            <a:spcBef>
                              <a:spcPts val="0"/>
                            </a:spcBef>
                            <a:spcAft>
                              <a:spcPts val="400"/>
                            </a:spcAft>
                          </a:pPr>
                          <a:r>
                            <a:rPr lang="en-US" sz="1400" dirty="0">
                              <a:effectLst/>
                            </a:rPr>
                            <a:t>1-6h</a:t>
                          </a:r>
                          <a:endParaRPr lang="en-US"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en-US"/>
                        </a:p>
                      </a:txBody>
                      <a:tcPr/>
                    </a:tc>
                    <a:tc gridSpan="2">
                      <a:txBody>
                        <a:bodyPr/>
                        <a:lstStyle/>
                        <a:p>
                          <a:pPr marL="0" marR="0" algn="ctr">
                            <a:spcBef>
                              <a:spcPts val="0"/>
                            </a:spcBef>
                            <a:spcAft>
                              <a:spcPts val="400"/>
                            </a:spcAft>
                          </a:pPr>
                          <a:r>
                            <a:rPr lang="en-US" sz="1400" dirty="0">
                              <a:effectLst/>
                            </a:rPr>
                            <a:t>7-12h</a:t>
                          </a:r>
                          <a:endParaRPr lang="en-US"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en-US"/>
                        </a:p>
                      </a:txBody>
                      <a:tcPr/>
                    </a:tc>
                    <a:tc gridSpan="2">
                      <a:txBody>
                        <a:bodyPr/>
                        <a:lstStyle/>
                        <a:p>
                          <a:pPr marL="0" marR="0" algn="ctr">
                            <a:spcBef>
                              <a:spcPts val="0"/>
                            </a:spcBef>
                            <a:spcAft>
                              <a:spcPts val="400"/>
                            </a:spcAft>
                          </a:pPr>
                          <a:r>
                            <a:rPr lang="en-US" sz="1400" dirty="0">
                              <a:effectLst/>
                            </a:rPr>
                            <a:t>13-24h</a:t>
                          </a:r>
                          <a:endParaRPr lang="en-US"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en-US"/>
                        </a:p>
                      </a:txBody>
                      <a:tcPr/>
                    </a:tc>
                    <a:tc gridSpan="2">
                      <a:txBody>
                        <a:bodyPr/>
                        <a:lstStyle/>
                        <a:p>
                          <a:pPr marL="0" marR="0" algn="ctr">
                            <a:spcBef>
                              <a:spcPts val="0"/>
                            </a:spcBef>
                            <a:spcAft>
                              <a:spcPts val="400"/>
                            </a:spcAft>
                          </a:pPr>
                          <a:r>
                            <a:rPr lang="en-US" sz="1400" dirty="0">
                              <a:effectLst/>
                            </a:rPr>
                            <a:t>25-48h</a:t>
                          </a:r>
                          <a:endParaRPr lang="en-US" sz="1600" dirty="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en-US"/>
                        </a:p>
                      </a:txBody>
                      <a:tcPr/>
                    </a:tc>
                    <a:tc gridSpan="2">
                      <a:txBody>
                        <a:bodyPr/>
                        <a:lstStyle/>
                        <a:p>
                          <a:pPr marL="0" marR="0" algn="ctr">
                            <a:spcBef>
                              <a:spcPts val="0"/>
                            </a:spcBef>
                            <a:spcAft>
                              <a:spcPts val="400"/>
                            </a:spcAft>
                          </a:pPr>
                          <a:r>
                            <a:rPr lang="en-US" sz="1400">
                              <a:effectLst/>
                            </a:rPr>
                            <a:t>Sudden Changes</a:t>
                          </a:r>
                          <a:endParaRPr lang="en-US" sz="1600">
                            <a:effectLst/>
                            <a:latin typeface="Times New Roman" panose="02020603050405020304" pitchFamily="18" charset="0"/>
                            <a:ea typeface="宋体" panose="02010600030101010101" pitchFamily="2" charset="-122"/>
                          </a:endParaRPr>
                        </a:p>
                      </a:txBody>
                      <a:tcPr marL="68580" marR="68580" marT="0" marB="0"/>
                    </a:tc>
                    <a:tc hMerge="1">
                      <a:txBody>
                        <a:bodyPr/>
                        <a:lstStyle/>
                        <a:p>
                          <a:endParaRPr lang="en-US"/>
                        </a:p>
                      </a:txBody>
                      <a:tcPr/>
                    </a:tc>
                  </a:tr>
                  <a:tr h="264160">
                    <a:tc>
                      <a:txBody>
                        <a:bodyPr/>
                        <a:lstStyle/>
                        <a:p>
                          <a:pPr marL="0" marR="0" algn="ctr">
                            <a:spcBef>
                              <a:spcPts val="0"/>
                            </a:spcBef>
                            <a:spcAft>
                              <a:spcPts val="400"/>
                            </a:spcAft>
                          </a:pPr>
                          <a:r>
                            <a:rPr lang="en-US" sz="1400">
                              <a:effectLst/>
                            </a:rPr>
                            <a:t>Cities</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endParaRPr lang="en-US"/>
                        </a:p>
                      </a:txBody>
                      <a:tcPr marL="68580" marR="68580" marT="0" marB="0">
                        <a:blipFill rotWithShape="0">
                          <a:blip r:embed="rId3"/>
                          <a:stretch>
                            <a:fillRect l="-200000" t="-183721" r="-790083" b="-565116"/>
                          </a:stretch>
                        </a:blipFill>
                      </a:tcPr>
                    </a:tc>
                    <a:tc>
                      <a:txBody>
                        <a:bodyPr/>
                        <a:lstStyle/>
                        <a:p>
                          <a:endParaRPr lang="en-US"/>
                        </a:p>
                      </a:txBody>
                      <a:tcPr marL="68580" marR="68580" marT="0" marB="0">
                        <a:blipFill rotWithShape="0">
                          <a:blip r:embed="rId3"/>
                          <a:stretch>
                            <a:fillRect l="-333028" t="-183721" r="-777064" b="-565116"/>
                          </a:stretch>
                        </a:blipFill>
                      </a:tcPr>
                    </a:tc>
                    <a:tc>
                      <a:txBody>
                        <a:bodyPr/>
                        <a:lstStyle/>
                        <a:p>
                          <a:endParaRPr lang="en-US"/>
                        </a:p>
                      </a:txBody>
                      <a:tcPr marL="68580" marR="68580" marT="0" marB="0">
                        <a:blipFill rotWithShape="0">
                          <a:blip r:embed="rId3"/>
                          <a:stretch>
                            <a:fillRect l="-393333" t="-183721" r="-605833" b="-565116"/>
                          </a:stretch>
                        </a:blipFill>
                      </a:tcPr>
                    </a:tc>
                    <a:tc>
                      <a:txBody>
                        <a:bodyPr/>
                        <a:lstStyle/>
                        <a:p>
                          <a:endParaRPr lang="en-US"/>
                        </a:p>
                      </a:txBody>
                      <a:tcPr marL="68580" marR="68580" marT="0" marB="0">
                        <a:blipFill rotWithShape="0">
                          <a:blip r:embed="rId3"/>
                          <a:stretch>
                            <a:fillRect l="-543119" t="-183721" r="-566972" b="-565116"/>
                          </a:stretch>
                        </a:blipFill>
                      </a:tcPr>
                    </a:tc>
                    <a:tc>
                      <a:txBody>
                        <a:bodyPr/>
                        <a:lstStyle/>
                        <a:p>
                          <a:endParaRPr lang="en-US"/>
                        </a:p>
                      </a:txBody>
                      <a:tcPr marL="68580" marR="68580" marT="0" marB="0">
                        <a:blipFill rotWithShape="0">
                          <a:blip r:embed="rId3"/>
                          <a:stretch>
                            <a:fillRect l="-649074" t="-183721" r="-472222" b="-565116"/>
                          </a:stretch>
                        </a:blipFill>
                      </a:tcPr>
                    </a:tc>
                    <a:tc>
                      <a:txBody>
                        <a:bodyPr/>
                        <a:lstStyle/>
                        <a:p>
                          <a:endParaRPr lang="en-US"/>
                        </a:p>
                      </a:txBody>
                      <a:tcPr marL="68580" marR="68580" marT="0" marB="0">
                        <a:blipFill rotWithShape="0">
                          <a:blip r:embed="rId3"/>
                          <a:stretch>
                            <a:fillRect l="-834021" t="-183721" r="-425773" b="-565116"/>
                          </a:stretch>
                        </a:blipFill>
                      </a:tcPr>
                    </a:tc>
                    <a:tc>
                      <a:txBody>
                        <a:bodyPr/>
                        <a:lstStyle/>
                        <a:p>
                          <a:endParaRPr lang="en-US"/>
                        </a:p>
                      </a:txBody>
                      <a:tcPr marL="68580" marR="68580" marT="0" marB="0">
                        <a:blipFill rotWithShape="0">
                          <a:blip r:embed="rId3"/>
                          <a:stretch>
                            <a:fillRect l="-943750" t="-183721" r="-330208" b="-565116"/>
                          </a:stretch>
                        </a:blipFill>
                      </a:tcPr>
                    </a:tc>
                    <a:tc>
                      <a:txBody>
                        <a:bodyPr/>
                        <a:lstStyle/>
                        <a:p>
                          <a:endParaRPr lang="en-US"/>
                        </a:p>
                      </a:txBody>
                      <a:tcPr marL="68580" marR="68580" marT="0" marB="0">
                        <a:blipFill rotWithShape="0">
                          <a:blip r:embed="rId3"/>
                          <a:stretch>
                            <a:fillRect l="-919266" t="-183721" r="-190826" b="-565116"/>
                          </a:stretch>
                        </a:blipFill>
                      </a:tcPr>
                    </a:tc>
                    <a:tc>
                      <a:txBody>
                        <a:bodyPr/>
                        <a:lstStyle/>
                        <a:p>
                          <a:endParaRPr lang="en-US"/>
                        </a:p>
                      </a:txBody>
                      <a:tcPr marL="68580" marR="68580" marT="0" marB="0">
                        <a:blipFill rotWithShape="0">
                          <a:blip r:embed="rId3"/>
                          <a:stretch>
                            <a:fillRect l="-1028704" t="-183721" r="-92593" b="-565116"/>
                          </a:stretch>
                        </a:blipFill>
                      </a:tcPr>
                    </a:tc>
                    <a:tc>
                      <a:txBody>
                        <a:bodyPr/>
                        <a:lstStyle/>
                        <a:p>
                          <a:endParaRPr lang="en-US"/>
                        </a:p>
                      </a:txBody>
                      <a:tcPr marL="68580" marR="68580" marT="0" marB="0">
                        <a:blipFill rotWithShape="0">
                          <a:blip r:embed="rId3"/>
                          <a:stretch>
                            <a:fillRect l="-1269792" t="-183721" r="-4167" b="-565116"/>
                          </a:stretch>
                        </a:blipFill>
                      </a:tcPr>
                    </a:tc>
                  </a:tr>
                  <a:tr h="360050">
                    <a:tc>
                      <a:txBody>
                        <a:bodyPr/>
                        <a:lstStyle/>
                        <a:p>
                          <a:pPr marL="0" marR="0" algn="ctr">
                            <a:spcBef>
                              <a:spcPts val="0"/>
                            </a:spcBef>
                            <a:spcAft>
                              <a:spcPts val="400"/>
                            </a:spcAft>
                          </a:pPr>
                          <a:r>
                            <a:rPr lang="en-US" sz="1400">
                              <a:effectLst/>
                            </a:rPr>
                            <a:t>Beijing</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0"/>
                            </a:spcAft>
                          </a:pPr>
                          <a:r>
                            <a:rPr lang="en-US" sz="1400">
                              <a:effectLst/>
                            </a:rPr>
                            <a:t>0.750</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30</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0.62</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64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0.53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78.3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0.496</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81.1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0.300</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78.3</a:t>
                          </a:r>
                          <a:endParaRPr lang="en-US" sz="1600">
                            <a:effectLst/>
                            <a:latin typeface="Times New Roman" panose="02020603050405020304" pitchFamily="18" charset="0"/>
                            <a:ea typeface="宋体" panose="02010600030101010101" pitchFamily="2" charset="-122"/>
                          </a:endParaRPr>
                        </a:p>
                      </a:txBody>
                      <a:tcPr marL="68580" marR="68580" marT="0" marB="0"/>
                    </a:tc>
                  </a:tr>
                  <a:tr h="360050">
                    <a:tc>
                      <a:txBody>
                        <a:bodyPr/>
                        <a:lstStyle/>
                        <a:p>
                          <a:pPr marL="0" marR="0" algn="ctr">
                            <a:spcBef>
                              <a:spcPts val="0"/>
                            </a:spcBef>
                            <a:spcAft>
                              <a:spcPts val="400"/>
                            </a:spcAft>
                          </a:pPr>
                          <a:r>
                            <a:rPr lang="en-US" sz="1400">
                              <a:effectLst/>
                            </a:rPr>
                            <a:t>Tianjin</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0"/>
                            </a:spcAft>
                          </a:pPr>
                          <a:r>
                            <a:rPr lang="en-US" sz="1400">
                              <a:effectLst/>
                            </a:rPr>
                            <a:t>0.746</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31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0.634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62.1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0.595</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67.4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0.579</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68.6</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0.437</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70.9</a:t>
                          </a:r>
                          <a:endParaRPr lang="en-US" sz="1600">
                            <a:effectLst/>
                            <a:latin typeface="Times New Roman" panose="02020603050405020304" pitchFamily="18" charset="0"/>
                            <a:ea typeface="宋体" panose="02010600030101010101" pitchFamily="2" charset="-122"/>
                          </a:endParaRPr>
                        </a:p>
                      </a:txBody>
                      <a:tcPr marL="68580" marR="68580" marT="0" marB="0"/>
                    </a:tc>
                  </a:tr>
                  <a:tr h="360050">
                    <a:tc>
                      <a:txBody>
                        <a:bodyPr/>
                        <a:lstStyle/>
                        <a:p>
                          <a:pPr marL="0" marR="0" algn="ctr">
                            <a:spcBef>
                              <a:spcPts val="0"/>
                            </a:spcBef>
                            <a:spcAft>
                              <a:spcPts val="400"/>
                            </a:spcAft>
                          </a:pPr>
                          <a:r>
                            <a:rPr lang="en-US" sz="1400">
                              <a:effectLst/>
                            </a:rPr>
                            <a:t>Guangzhou</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0"/>
                            </a:spcAft>
                          </a:pPr>
                          <a:r>
                            <a:rPr lang="en-US" sz="1400">
                              <a:effectLst/>
                            </a:rPr>
                            <a:t>0.805</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13</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0.748</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23.9</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0.714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26.8</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0.681</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29.5</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0.477</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54.6</a:t>
                          </a:r>
                          <a:endParaRPr lang="en-US" sz="1600">
                            <a:effectLst/>
                            <a:latin typeface="Times New Roman" panose="02020603050405020304" pitchFamily="18" charset="0"/>
                            <a:ea typeface="宋体" panose="02010600030101010101" pitchFamily="2" charset="-122"/>
                          </a:endParaRPr>
                        </a:p>
                      </a:txBody>
                      <a:tcPr marL="68580" marR="68580" marT="0" marB="0"/>
                    </a:tc>
                  </a:tr>
                  <a:tr h="360050">
                    <a:tc>
                      <a:txBody>
                        <a:bodyPr/>
                        <a:lstStyle/>
                        <a:p>
                          <a:pPr marL="0" marR="0" algn="ctr">
                            <a:spcBef>
                              <a:spcPts val="0"/>
                            </a:spcBef>
                            <a:spcAft>
                              <a:spcPts val="400"/>
                            </a:spcAft>
                          </a:pPr>
                          <a:r>
                            <a:rPr lang="en-US" sz="1400">
                              <a:effectLst/>
                            </a:rPr>
                            <a:t>Shenzhen</a:t>
                          </a:r>
                          <a:endParaRPr lang="en-US" sz="1600">
                            <a:effectLst/>
                            <a:latin typeface="Times New Roman" panose="02020603050405020304" pitchFamily="18" charset="0"/>
                            <a:ea typeface="宋体" panose="02010600030101010101" pitchFamily="2" charset="-122"/>
                          </a:endParaRPr>
                        </a:p>
                      </a:txBody>
                      <a:tcPr marL="68580" marR="68580" marT="0" marB="0"/>
                    </a:tc>
                    <a:tc>
                      <a:txBody>
                        <a:bodyPr/>
                        <a:lstStyle/>
                        <a:p>
                          <a:pPr marL="0" marR="0" algn="ctr">
                            <a:spcBef>
                              <a:spcPts val="0"/>
                            </a:spcBef>
                            <a:spcAft>
                              <a:spcPts val="0"/>
                            </a:spcAft>
                          </a:pPr>
                          <a:r>
                            <a:rPr lang="en-US" sz="1400" dirty="0">
                              <a:effectLst/>
                            </a:rPr>
                            <a:t>0.838</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8.4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0.764</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17.6</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dirty="0">
                              <a:effectLst/>
                            </a:rPr>
                            <a:t>0.728</a:t>
                          </a:r>
                          <a:endParaRPr lang="en-US" sz="1600" dirty="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20</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0.689</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22.8</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a:effectLst/>
                            </a:rPr>
                            <a:t>0.575</a:t>
                          </a:r>
                          <a:endParaRPr lang="en-US" sz="1600">
                            <a:effectLst/>
                            <a:latin typeface="Times New Roman" panose="02020603050405020304" pitchFamily="18" charset="0"/>
                            <a:ea typeface="宋体" panose="02010600030101010101" pitchFamily="2" charset="-122"/>
                          </a:endParaRPr>
                        </a:p>
                      </a:txBody>
                      <a:tcPr marL="68580" marR="68580" marT="0" marB="0" anchor="ctr"/>
                    </a:tc>
                    <a:tc>
                      <a:txBody>
                        <a:bodyPr/>
                        <a:lstStyle/>
                        <a:p>
                          <a:pPr marL="0" marR="0" algn="ctr">
                            <a:spcBef>
                              <a:spcPts val="0"/>
                            </a:spcBef>
                            <a:spcAft>
                              <a:spcPts val="400"/>
                            </a:spcAft>
                          </a:pPr>
                          <a:r>
                            <a:rPr lang="en-US" sz="1400" dirty="0">
                              <a:effectLst/>
                            </a:rPr>
                            <a:t>45.3</a:t>
                          </a:r>
                          <a:endParaRPr lang="en-US" sz="1600" dirty="0">
                            <a:effectLst/>
                            <a:latin typeface="Times New Roman" panose="02020603050405020304" pitchFamily="18" charset="0"/>
                            <a:ea typeface="宋体" panose="02010600030101010101" pitchFamily="2" charset="-122"/>
                          </a:endParaRPr>
                        </a:p>
                      </a:txBody>
                      <a:tcPr marL="68580" marR="68580" marT="0" marB="0"/>
                    </a:tc>
                  </a:tr>
                </a:tbl>
              </a:graphicData>
            </a:graphic>
          </p:graphicFrame>
        </mc:Fallback>
      </mc:AlternateContent>
      <p:pic>
        <p:nvPicPr>
          <p:cNvPr id="8" name="Picture 7"/>
          <p:cNvPicPr/>
          <p:nvPr/>
        </p:nvPicPr>
        <p:blipFill rotWithShape="1">
          <a:blip r:embed="rId4" cstate="print">
            <a:extLst>
              <a:ext uri="{28A0092B-C50C-407E-A947-70E740481C1C}">
                <a14:useLocalDpi xmlns:a14="http://schemas.microsoft.com/office/drawing/2010/main" val="0"/>
              </a:ext>
            </a:extLst>
          </a:blip>
          <a:srcRect l="1876" t="46413" r="1092" b="7959"/>
          <a:stretch/>
        </p:blipFill>
        <p:spPr bwMode="auto">
          <a:xfrm>
            <a:off x="1752600" y="4114800"/>
            <a:ext cx="6019800" cy="2133600"/>
          </a:xfrm>
          <a:prstGeom prst="rect">
            <a:avLst/>
          </a:prstGeom>
          <a:noFill/>
          <a:ln>
            <a:noFill/>
          </a:ln>
          <a:extLst>
            <a:ext uri="{53640926-AAD7-44D8-BBD7-CCE9431645EC}">
              <a14:shadowObscured xmlns:a14="http://schemas.microsoft.com/office/drawing/2010/main"/>
            </a:ext>
          </a:extLst>
        </p:spPr>
      </p:pic>
      <p:sp>
        <p:nvSpPr>
          <p:cNvPr id="9" name="Rectangle 8"/>
          <p:cNvSpPr/>
          <p:nvPr/>
        </p:nvSpPr>
        <p:spPr>
          <a:xfrm>
            <a:off x="2057400" y="6248400"/>
            <a:ext cx="5791200" cy="338554"/>
          </a:xfrm>
          <a:prstGeom prst="rect">
            <a:avLst/>
          </a:prstGeom>
        </p:spPr>
        <p:txBody>
          <a:bodyPr wrap="square">
            <a:spAutoFit/>
          </a:bodyPr>
          <a:lstStyle/>
          <a:p>
            <a:pPr marL="342900" marR="0" lvl="0" indent="-342900" algn="ctr">
              <a:spcBef>
                <a:spcPts val="0"/>
              </a:spcBef>
              <a:spcAft>
                <a:spcPts val="400"/>
              </a:spcAft>
              <a:buFont typeface="+mj-lt"/>
              <a:buAutoNum type="alphaUcParenR"/>
            </a:pPr>
            <a:r>
              <a:rPr lang="en-US" sz="1600" b="1" dirty="0">
                <a:latin typeface="Times New Roman" panose="02020603050405020304" pitchFamily="18" charset="0"/>
                <a:ea typeface="宋体" panose="02010600030101010101" pitchFamily="2" charset="-122"/>
                <a:cs typeface="Miriam" panose="020B0502050101010101" pitchFamily="34" charset="-79"/>
              </a:rPr>
              <a:t>6-hour PM2.5 prediction of </a:t>
            </a:r>
            <a:r>
              <a:rPr lang="en-US" sz="1600" b="1" dirty="0" err="1">
                <a:latin typeface="Times New Roman" panose="02020603050405020304" pitchFamily="18" charset="0"/>
                <a:ea typeface="宋体" panose="02010600030101010101" pitchFamily="2" charset="-122"/>
                <a:cs typeface="Miriam" panose="020B0502050101010101" pitchFamily="34" charset="-79"/>
              </a:rPr>
              <a:t>HaidianWanliu</a:t>
            </a:r>
            <a:r>
              <a:rPr lang="en-US" sz="1600" b="1" dirty="0">
                <a:latin typeface="Times New Roman" panose="02020603050405020304" pitchFamily="18" charset="0"/>
                <a:ea typeface="宋体" panose="02010600030101010101" pitchFamily="2" charset="-122"/>
                <a:cs typeface="Miriam" panose="020B0502050101010101" pitchFamily="34" charset="-79"/>
              </a:rPr>
              <a:t> Station, Beijing </a:t>
            </a:r>
            <a:endParaRPr lang="en-US" b="1" dirty="0">
              <a:effectLst/>
              <a:latin typeface="Times New Roman" panose="02020603050405020304" pitchFamily="18" charset="0"/>
              <a:ea typeface="宋体" panose="02010600030101010101" pitchFamily="2" charset="-122"/>
              <a:cs typeface="Miriam" panose="020B0502050101010101" pitchFamily="34" charset="-79"/>
            </a:endParaRPr>
          </a:p>
        </p:txBody>
      </p:sp>
    </p:spTree>
    <p:extLst>
      <p:ext uri="{BB962C8B-B14F-4D97-AF65-F5344CB8AC3E}">
        <p14:creationId xmlns:p14="http://schemas.microsoft.com/office/powerpoint/2010/main" val="51050543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Challenges</a:t>
            </a:r>
            <a:endParaRPr lang="en-US" dirty="0"/>
          </a:p>
        </p:txBody>
      </p:sp>
      <p:sp>
        <p:nvSpPr>
          <p:cNvPr id="3" name="Content Placeholder 2"/>
          <p:cNvSpPr>
            <a:spLocks noGrp="1"/>
          </p:cNvSpPr>
          <p:nvPr>
            <p:ph idx="1"/>
          </p:nvPr>
        </p:nvSpPr>
        <p:spPr/>
        <p:txBody>
          <a:bodyPr>
            <a:normAutofit/>
          </a:bodyPr>
          <a:lstStyle/>
          <a:p>
            <a:r>
              <a:rPr lang="en-US" sz="2400" dirty="0" smtClean="0"/>
              <a:t>Multiple complex factors vs. insufficient and inaccurate data</a:t>
            </a:r>
          </a:p>
          <a:p>
            <a:r>
              <a:rPr lang="en-US" sz="2400" dirty="0" smtClean="0"/>
              <a:t>Urban </a:t>
            </a:r>
            <a:r>
              <a:rPr lang="en-US" sz="2400" dirty="0"/>
              <a:t>air changes over location and time </a:t>
            </a:r>
            <a:r>
              <a:rPr lang="en-US" sz="2400" dirty="0" smtClean="0"/>
              <a:t>significantly</a:t>
            </a:r>
          </a:p>
          <a:p>
            <a:r>
              <a:rPr lang="en-US" sz="2400" dirty="0" smtClean="0"/>
              <a:t>Inflection points and sudden changes</a:t>
            </a:r>
            <a:endParaRPr lang="en-US" sz="2400" dirty="0"/>
          </a:p>
        </p:txBody>
      </p:sp>
      <p:pic>
        <p:nvPicPr>
          <p:cNvPr id="4" name="Picture 3"/>
          <p:cNvPicPr/>
          <p:nvPr/>
        </p:nvPicPr>
        <p:blipFill rotWithShape="1">
          <a:blip r:embed="rId3" cstate="print">
            <a:extLst>
              <a:ext uri="{28A0092B-C50C-407E-A947-70E740481C1C}">
                <a14:useLocalDpi xmlns:a14="http://schemas.microsoft.com/office/drawing/2010/main" val="0"/>
              </a:ext>
            </a:extLst>
          </a:blip>
          <a:srcRect t="57078"/>
          <a:stretch/>
        </p:blipFill>
        <p:spPr bwMode="auto">
          <a:xfrm>
            <a:off x="1905000" y="3581400"/>
            <a:ext cx="5562600" cy="2286000"/>
          </a:xfrm>
          <a:prstGeom prst="rect">
            <a:avLst/>
          </a:prstGeom>
          <a:noFill/>
          <a:ln>
            <a:noFill/>
          </a:ln>
        </p:spPr>
      </p:pic>
    </p:spTree>
    <p:extLst>
      <p:ext uri="{BB962C8B-B14F-4D97-AF65-F5344CB8AC3E}">
        <p14:creationId xmlns:p14="http://schemas.microsoft.com/office/powerpoint/2010/main" val="41496991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656268" y="381000"/>
            <a:ext cx="1831463" cy="646331"/>
          </a:xfrm>
          <a:prstGeom prst="rect">
            <a:avLst/>
          </a:prstGeom>
          <a:noFill/>
        </p:spPr>
        <p:txBody>
          <a:bodyPr wrap="none" rtlCol="0">
            <a:spAutoFit/>
          </a:bodyPr>
          <a:lstStyle/>
          <a:p>
            <a:r>
              <a:rPr lang="en-US" altLang="zh-CN" sz="3600" dirty="0" smtClean="0"/>
              <a:t>My work</a:t>
            </a:r>
            <a:endParaRPr lang="zh-CN" altLang="en-US" sz="3600" dirty="0"/>
          </a:p>
        </p:txBody>
      </p:sp>
      <p:pic>
        <p:nvPicPr>
          <p:cNvPr id="8" name="图片 7"/>
          <p:cNvPicPr>
            <a:picLocks noChangeAspect="1"/>
          </p:cNvPicPr>
          <p:nvPr/>
        </p:nvPicPr>
        <p:blipFill>
          <a:blip r:embed="rId3"/>
          <a:stretch>
            <a:fillRect/>
          </a:stretch>
        </p:blipFill>
        <p:spPr>
          <a:xfrm>
            <a:off x="76200" y="1326931"/>
            <a:ext cx="8991600" cy="4936573"/>
          </a:xfrm>
          <a:prstGeom prst="rect">
            <a:avLst/>
          </a:prstGeom>
        </p:spPr>
      </p:pic>
    </p:spTree>
    <p:extLst>
      <p:ext uri="{BB962C8B-B14F-4D97-AF65-F5344CB8AC3E}">
        <p14:creationId xmlns:p14="http://schemas.microsoft.com/office/powerpoint/2010/main" val="3935859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3505200" y="2819400"/>
            <a:ext cx="2380075" cy="1015663"/>
          </a:xfrm>
          <a:prstGeom prst="rect">
            <a:avLst/>
          </a:prstGeom>
          <a:noFill/>
        </p:spPr>
        <p:txBody>
          <a:bodyPr wrap="none" rtlCol="0">
            <a:spAutoFit/>
          </a:bodyPr>
          <a:lstStyle/>
          <a:p>
            <a:pPr algn="ctr"/>
            <a:r>
              <a:rPr lang="en-US" altLang="zh-CN" sz="6000" dirty="0" smtClean="0"/>
              <a:t>Thanks</a:t>
            </a:r>
            <a:endParaRPr lang="zh-CN" altLang="en-US" sz="6000" dirty="0"/>
          </a:p>
        </p:txBody>
      </p:sp>
    </p:spTree>
    <p:extLst>
      <p:ext uri="{BB962C8B-B14F-4D97-AF65-F5344CB8AC3E}">
        <p14:creationId xmlns:p14="http://schemas.microsoft.com/office/powerpoint/2010/main" val="34707674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vert="horz" lIns="91440" tIns="45720" rIns="91440" bIns="45720" rtlCol="0" anchor="ctr">
            <a:normAutofit/>
          </a:bodyPr>
          <a:lstStyle/>
          <a:p>
            <a:pPr algn="l" fontAlgn="base">
              <a:lnSpc>
                <a:spcPct val="90000"/>
              </a:lnSpc>
              <a:spcAft>
                <a:spcPct val="0"/>
              </a:spcAft>
            </a:pPr>
            <a:r>
              <a:rPr lang="en-US" altLang="zh-CN" sz="4000" spc="-300" dirty="0" smtClean="0">
                <a:ln w="3175">
                  <a:noFill/>
                </a:ln>
                <a:latin typeface="Segoe" pitchFamily="34" charset="0"/>
                <a:ea typeface="+mn-ea"/>
                <a:cs typeface="Arial" charset="0"/>
              </a:rPr>
              <a:t>Big Data in Cities</a:t>
            </a:r>
            <a:endParaRPr lang="zh-CN" altLang="en-US" sz="4000" spc="-300" dirty="0">
              <a:ln w="3175">
                <a:noFill/>
              </a:ln>
              <a:latin typeface="Segoe" pitchFamily="34" charset="0"/>
              <a:ea typeface="+mn-ea"/>
              <a:cs typeface="Arial" charset="0"/>
            </a:endParaRPr>
          </a:p>
        </p:txBody>
      </p:sp>
      <p:pic>
        <p:nvPicPr>
          <p:cNvPr id="20"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16111"/>
          <a:stretch/>
        </p:blipFill>
        <p:spPr bwMode="auto">
          <a:xfrm>
            <a:off x="881803" y="3505200"/>
            <a:ext cx="946997" cy="894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3" descr="C:\Users\yuzheng\Desktop\LBSN images\coolertalk-social-network-marketing.png"/>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22474" b="3063"/>
          <a:stretch/>
        </p:blipFill>
        <p:spPr bwMode="auto">
          <a:xfrm>
            <a:off x="6934200" y="4343400"/>
            <a:ext cx="1049287" cy="84991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Users\yuzheng\Desktop\LBSN images\google-latitude-check-in-rm-eng%20(1).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6815" r="51888" b="21852"/>
          <a:stretch/>
        </p:blipFill>
        <p:spPr bwMode="auto">
          <a:xfrm>
            <a:off x="3628496" y="1204339"/>
            <a:ext cx="1040515" cy="85117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yuzheng\Desktop\LBSN images\trajectories-clusters.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858000" y="2362200"/>
            <a:ext cx="1045363" cy="97431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6" descr="C:\Users\yuzheng\Desktop\LBSN images\foursquare-gowalla.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47800" y="5257800"/>
            <a:ext cx="995614" cy="91940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7" descr="C:\Users\yuzheng\Desktop\LBSN images\2009-September-NodeXL-CHI-2010-Tag-Networ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31041" y="1524000"/>
            <a:ext cx="1059759" cy="88228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C:\Users\yuzheng\AppData\Local\Microsoft\Windows\Temporary Internet Files\Content.IE5\0G56VEBD\MP900448457[1].jp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257800" y="5833071"/>
            <a:ext cx="643929" cy="643929"/>
          </a:xfrm>
          <a:prstGeom prst="rect">
            <a:avLst/>
          </a:prstGeom>
          <a:noFill/>
          <a:extLst>
            <a:ext uri="{909E8E84-426E-40DD-AFC4-6F175D3DCCD1}">
              <a14:hiddenFill xmlns:a14="http://schemas.microsoft.com/office/drawing/2010/main">
                <a:solidFill>
                  <a:srgbClr val="FFFFFF"/>
                </a:solidFill>
              </a14:hiddenFill>
            </a:ext>
          </a:extLst>
        </p:spPr>
      </p:pic>
      <p:pic>
        <p:nvPicPr>
          <p:cNvPr id="2053" name="Picture 5" descr="C:\Users\yuzheng\AppData\Local\Microsoft\Windows\Temporary Internet Files\Content.IE5\0G56VEBD\MC900311140[1].wmf"/>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52800" y="5665204"/>
            <a:ext cx="981829" cy="887996"/>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C:\Users\yuzheng\AppData\Local\Microsoft\Windows\Temporary Internet Files\Content.IE5\5NX2MVP9\MM900254431[1].gif"/>
          <p:cNvPicPr>
            <a:picLocks noChangeAspect="1" noChangeArrowheads="1" noCrop="1"/>
          </p:cNvPicPr>
          <p:nvPr/>
        </p:nvPicPr>
        <p:blipFill>
          <a:blip r:embed="rId11">
            <a:extLst>
              <a:ext uri="{28A0092B-C50C-407E-A947-70E740481C1C}">
                <a14:useLocalDpi xmlns:a14="http://schemas.microsoft.com/office/drawing/2010/main" val="0"/>
              </a:ext>
            </a:extLst>
          </a:blip>
          <a:srcRect/>
          <a:stretch>
            <a:fillRect/>
          </a:stretch>
        </p:blipFill>
        <p:spPr bwMode="auto">
          <a:xfrm>
            <a:off x="5629769" y="1376184"/>
            <a:ext cx="771031" cy="909816"/>
          </a:xfrm>
          <a:prstGeom prst="rect">
            <a:avLst/>
          </a:prstGeom>
          <a:noFill/>
          <a:extLst>
            <a:ext uri="{909E8E84-426E-40DD-AFC4-6F175D3DCCD1}">
              <a14:hiddenFill xmlns:a14="http://schemas.microsoft.com/office/drawing/2010/main">
                <a:solidFill>
                  <a:srgbClr val="FFFFFF"/>
                </a:solidFill>
              </a14:hiddenFill>
            </a:ext>
          </a:extLst>
        </p:spPr>
      </p:pic>
      <p:grpSp>
        <p:nvGrpSpPr>
          <p:cNvPr id="2172" name="Group 2171"/>
          <p:cNvGrpSpPr/>
          <p:nvPr/>
        </p:nvGrpSpPr>
        <p:grpSpPr>
          <a:xfrm>
            <a:off x="2060921" y="1629925"/>
            <a:ext cx="5397923" cy="4203146"/>
            <a:chOff x="2060921" y="1629925"/>
            <a:chExt cx="5397923" cy="4203146"/>
          </a:xfrm>
        </p:grpSpPr>
        <p:cxnSp>
          <p:nvCxnSpPr>
            <p:cNvPr id="25" name="Straight Connector 24"/>
            <p:cNvCxnSpPr>
              <a:stCxn id="22" idx="2"/>
              <a:endCxn id="21" idx="0"/>
            </p:cNvCxnSpPr>
            <p:nvPr/>
          </p:nvCxnSpPr>
          <p:spPr>
            <a:xfrm>
              <a:off x="4148754" y="2055511"/>
              <a:ext cx="3310090" cy="22878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Straight Connector 25"/>
            <p:cNvCxnSpPr>
              <a:stCxn id="22" idx="3"/>
              <a:endCxn id="62" idx="1"/>
            </p:cNvCxnSpPr>
            <p:nvPr/>
          </p:nvCxnSpPr>
          <p:spPr>
            <a:xfrm>
              <a:off x="4669011" y="1629925"/>
              <a:ext cx="960758" cy="20116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48" name="Straight Connector 2147"/>
            <p:cNvCxnSpPr>
              <a:stCxn id="2052" idx="0"/>
              <a:endCxn id="9" idx="3"/>
            </p:cNvCxnSpPr>
            <p:nvPr/>
          </p:nvCxnSpPr>
          <p:spPr>
            <a:xfrm flipH="1" flipV="1">
              <a:off x="2590800" y="1965144"/>
              <a:ext cx="2988965" cy="386792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0" name="Straight Connector 2149"/>
            <p:cNvCxnSpPr>
              <a:stCxn id="2053" idx="0"/>
              <a:endCxn id="9" idx="2"/>
            </p:cNvCxnSpPr>
            <p:nvPr/>
          </p:nvCxnSpPr>
          <p:spPr>
            <a:xfrm flipH="1" flipV="1">
              <a:off x="2060921" y="2406288"/>
              <a:ext cx="1782794" cy="3258916"/>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168" name="Group 2167"/>
          <p:cNvGrpSpPr/>
          <p:nvPr/>
        </p:nvGrpSpPr>
        <p:grpSpPr>
          <a:xfrm>
            <a:off x="1355302" y="1629925"/>
            <a:ext cx="6025380" cy="4203146"/>
            <a:chOff x="1355302" y="1629925"/>
            <a:chExt cx="6025380" cy="4203146"/>
          </a:xfrm>
        </p:grpSpPr>
        <p:cxnSp>
          <p:nvCxnSpPr>
            <p:cNvPr id="28" name="Straight Connector 27"/>
            <p:cNvCxnSpPr>
              <a:stCxn id="22" idx="2"/>
              <a:endCxn id="35" idx="0"/>
            </p:cNvCxnSpPr>
            <p:nvPr/>
          </p:nvCxnSpPr>
          <p:spPr>
            <a:xfrm flipH="1">
              <a:off x="1945607" y="2055511"/>
              <a:ext cx="2203147" cy="32022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1" name="Straight Connector 10"/>
            <p:cNvCxnSpPr>
              <a:stCxn id="9" idx="2"/>
              <a:endCxn id="20" idx="0"/>
            </p:cNvCxnSpPr>
            <p:nvPr/>
          </p:nvCxnSpPr>
          <p:spPr>
            <a:xfrm flipH="1">
              <a:off x="1355302" y="2406288"/>
              <a:ext cx="705619" cy="10989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2" name="Straight Connector 11"/>
            <p:cNvCxnSpPr>
              <a:stCxn id="20" idx="3"/>
              <a:endCxn id="22" idx="1"/>
            </p:cNvCxnSpPr>
            <p:nvPr/>
          </p:nvCxnSpPr>
          <p:spPr>
            <a:xfrm flipV="1">
              <a:off x="1828800" y="1629925"/>
              <a:ext cx="1799696" cy="232232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39" name="Straight Connector 2138"/>
            <p:cNvCxnSpPr>
              <a:stCxn id="2053" idx="0"/>
              <a:endCxn id="62" idx="2"/>
            </p:cNvCxnSpPr>
            <p:nvPr/>
          </p:nvCxnSpPr>
          <p:spPr>
            <a:xfrm flipV="1">
              <a:off x="3843715" y="2286000"/>
              <a:ext cx="2171570" cy="3379204"/>
            </a:xfrm>
            <a:prstGeom prst="line">
              <a:avLst/>
            </a:prstGeom>
          </p:spPr>
          <p:style>
            <a:lnRef idx="1">
              <a:schemeClr val="accent1"/>
            </a:lnRef>
            <a:fillRef idx="0">
              <a:schemeClr val="accent1"/>
            </a:fillRef>
            <a:effectRef idx="0">
              <a:schemeClr val="accent1"/>
            </a:effectRef>
            <a:fontRef idx="minor">
              <a:schemeClr val="tx1"/>
            </a:fontRef>
          </p:style>
        </p:cxnSp>
        <p:grpSp>
          <p:nvGrpSpPr>
            <p:cNvPr id="2167" name="Group 2166"/>
            <p:cNvGrpSpPr/>
            <p:nvPr/>
          </p:nvGrpSpPr>
          <p:grpSpPr>
            <a:xfrm>
              <a:off x="1355302" y="1629925"/>
              <a:ext cx="6025380" cy="4203146"/>
              <a:chOff x="1355302" y="1629925"/>
              <a:chExt cx="6025380" cy="4203146"/>
            </a:xfrm>
          </p:grpSpPr>
          <p:cxnSp>
            <p:nvCxnSpPr>
              <p:cNvPr id="24" name="Straight Connector 23"/>
              <p:cNvCxnSpPr>
                <a:stCxn id="20" idx="3"/>
                <a:endCxn id="62" idx="2"/>
              </p:cNvCxnSpPr>
              <p:nvPr/>
            </p:nvCxnSpPr>
            <p:spPr>
              <a:xfrm flipV="1">
                <a:off x="1828800" y="2286000"/>
                <a:ext cx="4186485" cy="166624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Straight Connector 26"/>
              <p:cNvCxnSpPr>
                <a:stCxn id="23" idx="2"/>
                <a:endCxn id="35" idx="0"/>
              </p:cNvCxnSpPr>
              <p:nvPr/>
            </p:nvCxnSpPr>
            <p:spPr>
              <a:xfrm flipH="1">
                <a:off x="1945607" y="3336510"/>
                <a:ext cx="5435075" cy="19212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Straight Connector 29"/>
              <p:cNvCxnSpPr>
                <a:stCxn id="20" idx="0"/>
                <a:endCxn id="22" idx="2"/>
              </p:cNvCxnSpPr>
              <p:nvPr/>
            </p:nvCxnSpPr>
            <p:spPr>
              <a:xfrm flipV="1">
                <a:off x="1355302" y="2055511"/>
                <a:ext cx="2793452" cy="144968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20" idx="3"/>
                <a:endCxn id="23" idx="1"/>
              </p:cNvCxnSpPr>
              <p:nvPr/>
            </p:nvCxnSpPr>
            <p:spPr>
              <a:xfrm flipV="1">
                <a:off x="1828800" y="2849355"/>
                <a:ext cx="5029200" cy="11028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23" idx="2"/>
                <a:endCxn id="2053" idx="0"/>
              </p:cNvCxnSpPr>
              <p:nvPr/>
            </p:nvCxnSpPr>
            <p:spPr>
              <a:xfrm flipH="1">
                <a:off x="3843715" y="3336510"/>
                <a:ext cx="3536967" cy="23286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2052" idx="0"/>
                <a:endCxn id="21" idx="1"/>
              </p:cNvCxnSpPr>
              <p:nvPr/>
            </p:nvCxnSpPr>
            <p:spPr>
              <a:xfrm flipV="1">
                <a:off x="5579765" y="4768356"/>
                <a:ext cx="1354435" cy="106471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4" name="Straight Connector 13"/>
              <p:cNvCxnSpPr>
                <a:stCxn id="9" idx="3"/>
                <a:endCxn id="22" idx="1"/>
              </p:cNvCxnSpPr>
              <p:nvPr/>
            </p:nvCxnSpPr>
            <p:spPr>
              <a:xfrm flipV="1">
                <a:off x="2590800" y="1629925"/>
                <a:ext cx="1037696" cy="33521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54" name="Straight Connector 2153"/>
              <p:cNvCxnSpPr>
                <a:stCxn id="2052" idx="0"/>
                <a:endCxn id="23" idx="2"/>
              </p:cNvCxnSpPr>
              <p:nvPr/>
            </p:nvCxnSpPr>
            <p:spPr>
              <a:xfrm flipV="1">
                <a:off x="5579765" y="3336510"/>
                <a:ext cx="1800917" cy="2496561"/>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170" name="Group 2169"/>
          <p:cNvGrpSpPr/>
          <p:nvPr/>
        </p:nvGrpSpPr>
        <p:grpSpPr>
          <a:xfrm>
            <a:off x="1828800" y="2406288"/>
            <a:ext cx="5630044" cy="3258916"/>
            <a:chOff x="1828800" y="2406288"/>
            <a:chExt cx="5630044" cy="3258916"/>
          </a:xfrm>
        </p:grpSpPr>
        <p:cxnSp>
          <p:nvCxnSpPr>
            <p:cNvPr id="10" name="Straight Connector 9"/>
            <p:cNvCxnSpPr>
              <a:stCxn id="9" idx="2"/>
              <a:endCxn id="35" idx="0"/>
            </p:cNvCxnSpPr>
            <p:nvPr/>
          </p:nvCxnSpPr>
          <p:spPr>
            <a:xfrm flipH="1">
              <a:off x="1945607" y="2406288"/>
              <a:ext cx="115314" cy="2851512"/>
            </a:xfrm>
            <a:prstGeom prst="line">
              <a:avLst/>
            </a:prstGeom>
            <a:ln w="19050"/>
          </p:spPr>
          <p:style>
            <a:lnRef idx="1">
              <a:schemeClr val="accent1"/>
            </a:lnRef>
            <a:fillRef idx="0">
              <a:schemeClr val="accent1"/>
            </a:fillRef>
            <a:effectRef idx="0">
              <a:schemeClr val="accent1"/>
            </a:effectRef>
            <a:fontRef idx="minor">
              <a:schemeClr val="tx1"/>
            </a:fontRef>
          </p:style>
        </p:cxnSp>
        <p:grpSp>
          <p:nvGrpSpPr>
            <p:cNvPr id="2169" name="Group 2168"/>
            <p:cNvGrpSpPr/>
            <p:nvPr/>
          </p:nvGrpSpPr>
          <p:grpSpPr>
            <a:xfrm>
              <a:off x="1828800" y="3336510"/>
              <a:ext cx="5630044" cy="2328694"/>
              <a:chOff x="1828800" y="3336510"/>
              <a:chExt cx="5630044" cy="2328694"/>
            </a:xfrm>
          </p:grpSpPr>
          <p:cxnSp>
            <p:nvCxnSpPr>
              <p:cNvPr id="29" name="Straight Connector 28"/>
              <p:cNvCxnSpPr>
                <a:stCxn id="20" idx="3"/>
                <a:endCxn id="2053" idx="0"/>
              </p:cNvCxnSpPr>
              <p:nvPr/>
            </p:nvCxnSpPr>
            <p:spPr>
              <a:xfrm>
                <a:off x="1828800" y="3952246"/>
                <a:ext cx="2014915" cy="171295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23" idx="2"/>
                <a:endCxn id="21" idx="0"/>
              </p:cNvCxnSpPr>
              <p:nvPr/>
            </p:nvCxnSpPr>
            <p:spPr>
              <a:xfrm>
                <a:off x="7380682" y="3336510"/>
                <a:ext cx="78162" cy="100689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61" name="Straight Connector 2160"/>
              <p:cNvCxnSpPr>
                <a:stCxn id="20" idx="3"/>
                <a:endCxn id="35" idx="0"/>
              </p:cNvCxnSpPr>
              <p:nvPr/>
            </p:nvCxnSpPr>
            <p:spPr>
              <a:xfrm>
                <a:off x="1828800" y="3952246"/>
                <a:ext cx="116807" cy="13055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3" name="Straight Connector 2162"/>
              <p:cNvCxnSpPr>
                <a:stCxn id="35" idx="0"/>
                <a:endCxn id="2053" idx="0"/>
              </p:cNvCxnSpPr>
              <p:nvPr/>
            </p:nvCxnSpPr>
            <p:spPr>
              <a:xfrm>
                <a:off x="1945607" y="5257800"/>
                <a:ext cx="1898108" cy="407404"/>
              </a:xfrm>
              <a:prstGeom prst="line">
                <a:avLst/>
              </a:prstGeom>
            </p:spPr>
            <p:style>
              <a:lnRef idx="1">
                <a:schemeClr val="accent1"/>
              </a:lnRef>
              <a:fillRef idx="0">
                <a:schemeClr val="accent1"/>
              </a:fillRef>
              <a:effectRef idx="0">
                <a:schemeClr val="accent1"/>
              </a:effectRef>
              <a:fontRef idx="minor">
                <a:schemeClr val="tx1"/>
              </a:fontRef>
            </p:style>
          </p:cxnSp>
        </p:grpSp>
      </p:grpSp>
      <p:grpSp>
        <p:nvGrpSpPr>
          <p:cNvPr id="2173" name="Group 2172"/>
          <p:cNvGrpSpPr/>
          <p:nvPr/>
        </p:nvGrpSpPr>
        <p:grpSpPr>
          <a:xfrm>
            <a:off x="2060921" y="2286000"/>
            <a:ext cx="5397923" cy="3547071"/>
            <a:chOff x="2060921" y="2286000"/>
            <a:chExt cx="5397923" cy="3547071"/>
          </a:xfrm>
        </p:grpSpPr>
        <p:cxnSp>
          <p:nvCxnSpPr>
            <p:cNvPr id="13" name="Straight Connector 12"/>
            <p:cNvCxnSpPr>
              <a:stCxn id="9" idx="2"/>
              <a:endCxn id="21" idx="0"/>
            </p:cNvCxnSpPr>
            <p:nvPr/>
          </p:nvCxnSpPr>
          <p:spPr>
            <a:xfrm>
              <a:off x="2060921" y="2406288"/>
              <a:ext cx="5397923" cy="19371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56" name="Straight Connector 2155"/>
            <p:cNvCxnSpPr>
              <a:stCxn id="62" idx="2"/>
              <a:endCxn id="2052" idx="0"/>
            </p:cNvCxnSpPr>
            <p:nvPr/>
          </p:nvCxnSpPr>
          <p:spPr>
            <a:xfrm flipH="1">
              <a:off x="5579765" y="2286000"/>
              <a:ext cx="435520" cy="3547071"/>
            </a:xfrm>
            <a:prstGeom prst="line">
              <a:avLst/>
            </a:prstGeom>
          </p:spPr>
          <p:style>
            <a:lnRef idx="1">
              <a:schemeClr val="accent1"/>
            </a:lnRef>
            <a:fillRef idx="0">
              <a:schemeClr val="accent1"/>
            </a:fillRef>
            <a:effectRef idx="0">
              <a:schemeClr val="accent1"/>
            </a:effectRef>
            <a:fontRef idx="minor">
              <a:schemeClr val="tx1"/>
            </a:fontRef>
          </p:style>
        </p:cxnSp>
        <p:cxnSp>
          <p:nvCxnSpPr>
            <p:cNvPr id="2158" name="Straight Connector 2157"/>
            <p:cNvCxnSpPr>
              <a:stCxn id="62" idx="2"/>
              <a:endCxn id="21" idx="0"/>
            </p:cNvCxnSpPr>
            <p:nvPr/>
          </p:nvCxnSpPr>
          <p:spPr>
            <a:xfrm>
              <a:off x="6015285" y="2286000"/>
              <a:ext cx="1443559" cy="20574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65" name="Straight Connector 2164"/>
            <p:cNvCxnSpPr>
              <a:stCxn id="62" idx="2"/>
              <a:endCxn id="23" idx="1"/>
            </p:cNvCxnSpPr>
            <p:nvPr/>
          </p:nvCxnSpPr>
          <p:spPr>
            <a:xfrm>
              <a:off x="6015285" y="2286000"/>
              <a:ext cx="842715" cy="56335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90" name="Picture 2" descr="C:\Users\yuzheng\AppData\Local\Microsoft\Windows\Temporary Internet Files\Content.IE5\I1HMC9SV\MC900439798[1].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00800" y="5461206"/>
            <a:ext cx="787194" cy="787194"/>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p:cNvGrpSpPr/>
          <p:nvPr/>
        </p:nvGrpSpPr>
        <p:grpSpPr>
          <a:xfrm>
            <a:off x="1828800" y="2055511"/>
            <a:ext cx="4965597" cy="3405695"/>
            <a:chOff x="1828800" y="2055511"/>
            <a:chExt cx="4965597" cy="3405695"/>
          </a:xfrm>
        </p:grpSpPr>
        <p:cxnSp>
          <p:nvCxnSpPr>
            <p:cNvPr id="4" name="Straight Connector 3"/>
            <p:cNvCxnSpPr>
              <a:stCxn id="190" idx="0"/>
              <a:endCxn id="22" idx="2"/>
            </p:cNvCxnSpPr>
            <p:nvPr/>
          </p:nvCxnSpPr>
          <p:spPr>
            <a:xfrm flipH="1" flipV="1">
              <a:off x="4148754" y="2055511"/>
              <a:ext cx="2645643" cy="340569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p:cNvCxnSpPr>
              <a:stCxn id="190" idx="0"/>
              <a:endCxn id="62" idx="2"/>
            </p:cNvCxnSpPr>
            <p:nvPr/>
          </p:nvCxnSpPr>
          <p:spPr>
            <a:xfrm flipH="1" flipV="1">
              <a:off x="6015285" y="2286000"/>
              <a:ext cx="779112" cy="3175206"/>
            </a:xfrm>
            <a:prstGeom prst="line">
              <a:avLst/>
            </a:prstGeom>
          </p:spPr>
          <p:style>
            <a:lnRef idx="1">
              <a:schemeClr val="accent1"/>
            </a:lnRef>
            <a:fillRef idx="0">
              <a:schemeClr val="accent1"/>
            </a:fillRef>
            <a:effectRef idx="0">
              <a:schemeClr val="accent1"/>
            </a:effectRef>
            <a:fontRef idx="minor">
              <a:schemeClr val="tx1"/>
            </a:fontRef>
          </p:style>
        </p:cxnSp>
        <p:cxnSp>
          <p:nvCxnSpPr>
            <p:cNvPr id="8" name="Straight Connector 7"/>
            <p:cNvCxnSpPr>
              <a:stCxn id="20" idx="3"/>
              <a:endCxn id="190" idx="0"/>
            </p:cNvCxnSpPr>
            <p:nvPr/>
          </p:nvCxnSpPr>
          <p:spPr>
            <a:xfrm>
              <a:off x="1828800" y="3952246"/>
              <a:ext cx="4965597" cy="1508960"/>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949896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168"/>
                                        </p:tgtEl>
                                        <p:attrNameLst>
                                          <p:attrName>style.visibility</p:attrName>
                                        </p:attrNameLst>
                                      </p:cBhvr>
                                      <p:to>
                                        <p:strVal val="visible"/>
                                      </p:to>
                                    </p:set>
                                    <p:animEffect transition="in" filter="wipe(down)">
                                      <p:cBhvr>
                                        <p:cTn id="7" dur="500"/>
                                        <p:tgtEl>
                                          <p:spTgt spid="2168"/>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2170"/>
                                        </p:tgtEl>
                                        <p:attrNameLst>
                                          <p:attrName>style.visibility</p:attrName>
                                        </p:attrNameLst>
                                      </p:cBhvr>
                                      <p:to>
                                        <p:strVal val="visible"/>
                                      </p:to>
                                    </p:set>
                                    <p:animEffect transition="in" filter="wipe(down)">
                                      <p:cBhvr>
                                        <p:cTn id="11" dur="500"/>
                                        <p:tgtEl>
                                          <p:spTgt spid="2170"/>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2172"/>
                                        </p:tgtEl>
                                        <p:attrNameLst>
                                          <p:attrName>style.visibility</p:attrName>
                                        </p:attrNameLst>
                                      </p:cBhvr>
                                      <p:to>
                                        <p:strVal val="visible"/>
                                      </p:to>
                                    </p:set>
                                    <p:animEffect transition="in" filter="wipe(down)">
                                      <p:cBhvr>
                                        <p:cTn id="15" dur="500"/>
                                        <p:tgtEl>
                                          <p:spTgt spid="2172"/>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2173"/>
                                        </p:tgtEl>
                                        <p:attrNameLst>
                                          <p:attrName>style.visibility</p:attrName>
                                        </p:attrNameLst>
                                      </p:cBhvr>
                                      <p:to>
                                        <p:strVal val="visible"/>
                                      </p:to>
                                    </p:set>
                                    <p:animEffect transition="in" filter="wipe(down)">
                                      <p:cBhvr>
                                        <p:cTn id="19" dur="500"/>
                                        <p:tgtEl>
                                          <p:spTgt spid="2173"/>
                                        </p:tgtEl>
                                      </p:cBhvr>
                                    </p:animEffect>
                                  </p:childTnLst>
                                </p:cTn>
                              </p:par>
                            </p:childTnLst>
                          </p:cTn>
                        </p:par>
                        <p:par>
                          <p:cTn id="20" fill="hold">
                            <p:stCondLst>
                              <p:cond delay="2000"/>
                            </p:stCondLst>
                            <p:childTnLst>
                              <p:par>
                                <p:cTn id="21" presetID="22" presetClass="entr" presetSubtype="4"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down)">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191724" y="112243"/>
            <a:ext cx="3389676" cy="944562"/>
          </a:xfrm>
        </p:spPr>
        <p:txBody>
          <a:bodyPr>
            <a:normAutofit/>
          </a:bodyPr>
          <a:lstStyle/>
          <a:p>
            <a:pPr algn="l"/>
            <a:r>
              <a:rPr lang="en-US" altLang="zh-CN" sz="4000" dirty="0" smtClean="0"/>
              <a:t>Urban Big Data</a:t>
            </a:r>
            <a:endParaRPr lang="zh-CN" altLang="en-US" sz="4000" dirty="0"/>
          </a:p>
        </p:txBody>
      </p:sp>
      <p:sp>
        <p:nvSpPr>
          <p:cNvPr id="5" name="矩形 4"/>
          <p:cNvSpPr/>
          <p:nvPr/>
        </p:nvSpPr>
        <p:spPr>
          <a:xfrm>
            <a:off x="2596120" y="1105901"/>
            <a:ext cx="4405590" cy="461665"/>
          </a:xfrm>
          <a:prstGeom prst="rect">
            <a:avLst/>
          </a:prstGeom>
        </p:spPr>
        <p:txBody>
          <a:bodyPr wrap="square">
            <a:spAutoFit/>
          </a:bodyPr>
          <a:lstStyle/>
          <a:p>
            <a:r>
              <a:rPr lang="en-US" altLang="zh-CN" sz="2400" dirty="0">
                <a:solidFill>
                  <a:srgbClr val="FF0000"/>
                </a:solidFill>
              </a:rPr>
              <a:t>massive heterogeneous data</a:t>
            </a:r>
          </a:p>
        </p:txBody>
      </p:sp>
      <p:pic>
        <p:nvPicPr>
          <p:cNvPr id="6" name="图片 5"/>
          <p:cNvPicPr>
            <a:picLocks noChangeAspect="1"/>
          </p:cNvPicPr>
          <p:nvPr/>
        </p:nvPicPr>
        <p:blipFill>
          <a:blip r:embed="rId3"/>
          <a:stretch>
            <a:fillRect/>
          </a:stretch>
        </p:blipFill>
        <p:spPr>
          <a:xfrm>
            <a:off x="254197" y="2144541"/>
            <a:ext cx="2280647" cy="1646911"/>
          </a:xfrm>
          <a:prstGeom prst="rect">
            <a:avLst/>
          </a:prstGeom>
        </p:spPr>
      </p:pic>
      <p:pic>
        <p:nvPicPr>
          <p:cNvPr id="7" name="图片 6"/>
          <p:cNvPicPr>
            <a:picLocks noChangeAspect="1"/>
          </p:cNvPicPr>
          <p:nvPr/>
        </p:nvPicPr>
        <p:blipFill>
          <a:blip r:embed="rId4"/>
          <a:stretch>
            <a:fillRect/>
          </a:stretch>
        </p:blipFill>
        <p:spPr>
          <a:xfrm>
            <a:off x="241792" y="3798540"/>
            <a:ext cx="1108532" cy="879645"/>
          </a:xfrm>
          <a:prstGeom prst="rect">
            <a:avLst/>
          </a:prstGeom>
        </p:spPr>
      </p:pic>
      <p:pic>
        <p:nvPicPr>
          <p:cNvPr id="8" name="图片 7"/>
          <p:cNvPicPr>
            <a:picLocks noChangeAspect="1"/>
          </p:cNvPicPr>
          <p:nvPr/>
        </p:nvPicPr>
        <p:blipFill>
          <a:blip r:embed="rId5"/>
          <a:stretch>
            <a:fillRect/>
          </a:stretch>
        </p:blipFill>
        <p:spPr>
          <a:xfrm>
            <a:off x="1368044" y="3798540"/>
            <a:ext cx="1172116" cy="879645"/>
          </a:xfrm>
          <a:prstGeom prst="rect">
            <a:avLst/>
          </a:prstGeom>
        </p:spPr>
      </p:pic>
      <p:sp>
        <p:nvSpPr>
          <p:cNvPr id="9" name="文本框 8"/>
          <p:cNvSpPr txBox="1"/>
          <p:nvPr/>
        </p:nvSpPr>
        <p:spPr>
          <a:xfrm>
            <a:off x="49965" y="4732819"/>
            <a:ext cx="2748075" cy="369332"/>
          </a:xfrm>
          <a:prstGeom prst="rect">
            <a:avLst/>
          </a:prstGeom>
          <a:noFill/>
        </p:spPr>
        <p:txBody>
          <a:bodyPr wrap="square" rtlCol="0">
            <a:spAutoFit/>
          </a:bodyPr>
          <a:lstStyle/>
          <a:p>
            <a:r>
              <a:rPr lang="en-US" altLang="zh-CN" dirty="0" smtClean="0"/>
              <a:t>Weather - Time </a:t>
            </a:r>
            <a:r>
              <a:rPr lang="en-US" altLang="zh-CN" dirty="0"/>
              <a:t>series data</a:t>
            </a:r>
            <a:endParaRPr lang="zh-CN" altLang="en-US" dirty="0"/>
          </a:p>
        </p:txBody>
      </p:sp>
      <p:pic>
        <p:nvPicPr>
          <p:cNvPr id="22" name="图片 21"/>
          <p:cNvPicPr>
            <a:picLocks noChangeAspect="1"/>
          </p:cNvPicPr>
          <p:nvPr/>
        </p:nvPicPr>
        <p:blipFill>
          <a:blip r:embed="rId6"/>
          <a:stretch>
            <a:fillRect/>
          </a:stretch>
        </p:blipFill>
        <p:spPr>
          <a:xfrm>
            <a:off x="2735522" y="1971605"/>
            <a:ext cx="3384554" cy="1689787"/>
          </a:xfrm>
          <a:prstGeom prst="rect">
            <a:avLst/>
          </a:prstGeom>
        </p:spPr>
      </p:pic>
      <p:pic>
        <p:nvPicPr>
          <p:cNvPr id="23" name="图片 22"/>
          <p:cNvPicPr>
            <a:picLocks noChangeAspect="1"/>
          </p:cNvPicPr>
          <p:nvPr/>
        </p:nvPicPr>
        <p:blipFill>
          <a:blip r:embed="rId7"/>
          <a:stretch>
            <a:fillRect/>
          </a:stretch>
        </p:blipFill>
        <p:spPr>
          <a:xfrm>
            <a:off x="2989867" y="3951407"/>
            <a:ext cx="2591729" cy="1585529"/>
          </a:xfrm>
          <a:prstGeom prst="rect">
            <a:avLst/>
          </a:prstGeom>
        </p:spPr>
      </p:pic>
      <p:sp>
        <p:nvSpPr>
          <p:cNvPr id="24" name="矩形 23"/>
          <p:cNvSpPr/>
          <p:nvPr/>
        </p:nvSpPr>
        <p:spPr>
          <a:xfrm>
            <a:off x="5899272" y="5682181"/>
            <a:ext cx="3274230" cy="369332"/>
          </a:xfrm>
          <a:prstGeom prst="rect">
            <a:avLst/>
          </a:prstGeom>
        </p:spPr>
        <p:txBody>
          <a:bodyPr wrap="none">
            <a:spAutoFit/>
          </a:bodyPr>
          <a:lstStyle/>
          <a:p>
            <a:r>
              <a:rPr lang="en-US" altLang="zh-CN" dirty="0" smtClean="0"/>
              <a:t>Social network – text/image data</a:t>
            </a:r>
            <a:endParaRPr lang="en-US" altLang="zh-CN" dirty="0"/>
          </a:p>
        </p:txBody>
      </p:sp>
      <p:pic>
        <p:nvPicPr>
          <p:cNvPr id="25" name="图片 24"/>
          <p:cNvPicPr>
            <a:picLocks noChangeAspect="1"/>
          </p:cNvPicPr>
          <p:nvPr/>
        </p:nvPicPr>
        <p:blipFill>
          <a:blip r:embed="rId8"/>
          <a:stretch>
            <a:fillRect/>
          </a:stretch>
        </p:blipFill>
        <p:spPr>
          <a:xfrm>
            <a:off x="6307558" y="1794133"/>
            <a:ext cx="2424293" cy="1441853"/>
          </a:xfrm>
          <a:prstGeom prst="rect">
            <a:avLst/>
          </a:prstGeom>
        </p:spPr>
      </p:pic>
      <p:sp>
        <p:nvSpPr>
          <p:cNvPr id="27" name="矩形 26"/>
          <p:cNvSpPr/>
          <p:nvPr/>
        </p:nvSpPr>
        <p:spPr>
          <a:xfrm>
            <a:off x="6268508" y="3235986"/>
            <a:ext cx="2537298" cy="369332"/>
          </a:xfrm>
          <a:prstGeom prst="rect">
            <a:avLst/>
          </a:prstGeom>
        </p:spPr>
        <p:txBody>
          <a:bodyPr wrap="none">
            <a:spAutoFit/>
          </a:bodyPr>
          <a:lstStyle/>
          <a:p>
            <a:r>
              <a:rPr lang="en-US" altLang="zh-CN" dirty="0" smtClean="0"/>
              <a:t>Roads – Spatial map data</a:t>
            </a:r>
            <a:endParaRPr lang="en-US" altLang="zh-CN" dirty="0"/>
          </a:p>
        </p:txBody>
      </p:sp>
      <p:pic>
        <p:nvPicPr>
          <p:cNvPr id="28" name="图片 27"/>
          <p:cNvPicPr>
            <a:picLocks noChangeAspect="1"/>
          </p:cNvPicPr>
          <p:nvPr/>
        </p:nvPicPr>
        <p:blipFill>
          <a:blip r:embed="rId9"/>
          <a:stretch>
            <a:fillRect/>
          </a:stretch>
        </p:blipFill>
        <p:spPr>
          <a:xfrm>
            <a:off x="6139601" y="3644553"/>
            <a:ext cx="2795112" cy="1966127"/>
          </a:xfrm>
          <a:prstGeom prst="rect">
            <a:avLst/>
          </a:prstGeom>
        </p:spPr>
      </p:pic>
      <p:sp>
        <p:nvSpPr>
          <p:cNvPr id="29" name="矩形 28"/>
          <p:cNvSpPr/>
          <p:nvPr/>
        </p:nvSpPr>
        <p:spPr>
          <a:xfrm>
            <a:off x="2489968" y="5674186"/>
            <a:ext cx="3475310" cy="369332"/>
          </a:xfrm>
          <a:prstGeom prst="rect">
            <a:avLst/>
          </a:prstGeom>
        </p:spPr>
        <p:txBody>
          <a:bodyPr wrap="none">
            <a:spAutoFit/>
          </a:bodyPr>
          <a:lstStyle/>
          <a:p>
            <a:r>
              <a:rPr lang="en-US" altLang="zh-CN" dirty="0" smtClean="0"/>
              <a:t>Trajectories – </a:t>
            </a:r>
            <a:r>
              <a:rPr lang="en-US" altLang="zh-CN" dirty="0" err="1" smtClean="0"/>
              <a:t>Spatio</a:t>
            </a:r>
            <a:r>
              <a:rPr lang="en-US" altLang="zh-CN" dirty="0" smtClean="0"/>
              <a:t>-temporal data</a:t>
            </a:r>
            <a:endParaRPr lang="en-US" altLang="zh-CN" dirty="0"/>
          </a:p>
        </p:txBody>
      </p:sp>
    </p:spTree>
    <p:extLst>
      <p:ext uri="{BB962C8B-B14F-4D97-AF65-F5344CB8AC3E}">
        <p14:creationId xmlns:p14="http://schemas.microsoft.com/office/powerpoint/2010/main" val="86144609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0" y="789733"/>
            <a:ext cx="3352800" cy="18010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2"/>
          <p:cNvSpPr>
            <a:spLocks noGrp="1"/>
          </p:cNvSpPr>
          <p:nvPr>
            <p:ph idx="1"/>
          </p:nvPr>
        </p:nvSpPr>
        <p:spPr>
          <a:xfrm>
            <a:off x="5629540" y="3657600"/>
            <a:ext cx="3514460" cy="2514600"/>
          </a:xfrm>
        </p:spPr>
        <p:txBody>
          <a:bodyPr>
            <a:normAutofit/>
          </a:bodyPr>
          <a:lstStyle/>
          <a:p>
            <a:pPr marL="0" indent="0" algn="ctr">
              <a:buNone/>
            </a:pPr>
            <a:endParaRPr lang="en-US" altLang="zh-CN" sz="2000" i="1" dirty="0" smtClean="0">
              <a:solidFill>
                <a:srgbClr val="0070C0"/>
              </a:solidFill>
            </a:endParaRPr>
          </a:p>
          <a:p>
            <a:pPr marL="0" indent="0" algn="ctr">
              <a:buNone/>
            </a:pPr>
            <a:r>
              <a:rPr lang="en-US" altLang="zh-CN" sz="2600" i="1" dirty="0" smtClean="0">
                <a:solidFill>
                  <a:srgbClr val="0070C0"/>
                </a:solidFill>
              </a:rPr>
              <a:t>Tackle the </a:t>
            </a:r>
            <a:r>
              <a:rPr lang="en-US" altLang="zh-CN" sz="2600" i="1" dirty="0" smtClean="0">
                <a:solidFill>
                  <a:srgbClr val="FF0000"/>
                </a:solidFill>
              </a:rPr>
              <a:t>Big</a:t>
            </a:r>
            <a:r>
              <a:rPr lang="en-US" altLang="zh-CN" sz="2600" i="1" dirty="0" smtClean="0">
                <a:solidFill>
                  <a:srgbClr val="0070C0"/>
                </a:solidFill>
              </a:rPr>
              <a:t> challenges </a:t>
            </a:r>
          </a:p>
          <a:p>
            <a:pPr marL="0" indent="0" algn="ctr">
              <a:buNone/>
            </a:pPr>
            <a:r>
              <a:rPr lang="en-US" altLang="zh-CN" sz="2600" i="1" dirty="0" smtClean="0">
                <a:solidFill>
                  <a:srgbClr val="0070C0"/>
                </a:solidFill>
              </a:rPr>
              <a:t>in </a:t>
            </a:r>
            <a:r>
              <a:rPr lang="en-US" altLang="zh-CN" sz="2600" i="1" dirty="0" smtClean="0">
                <a:solidFill>
                  <a:srgbClr val="FF0000"/>
                </a:solidFill>
              </a:rPr>
              <a:t>Big</a:t>
            </a:r>
            <a:r>
              <a:rPr lang="en-US" altLang="zh-CN" sz="2600" i="1" dirty="0" smtClean="0">
                <a:solidFill>
                  <a:srgbClr val="0070C0"/>
                </a:solidFill>
              </a:rPr>
              <a:t> cities </a:t>
            </a:r>
          </a:p>
          <a:p>
            <a:pPr marL="0" indent="0" algn="ctr">
              <a:buNone/>
            </a:pPr>
            <a:r>
              <a:rPr lang="en-US" altLang="zh-CN" sz="2600" i="1" dirty="0" smtClean="0">
                <a:solidFill>
                  <a:srgbClr val="0070C0"/>
                </a:solidFill>
              </a:rPr>
              <a:t>using </a:t>
            </a:r>
            <a:r>
              <a:rPr lang="en-US" altLang="zh-CN" sz="2600" i="1" dirty="0" smtClean="0">
                <a:solidFill>
                  <a:srgbClr val="FF0000"/>
                </a:solidFill>
              </a:rPr>
              <a:t>Big</a:t>
            </a:r>
            <a:r>
              <a:rPr lang="en-US" altLang="zh-CN" sz="2600" i="1" dirty="0" smtClean="0">
                <a:solidFill>
                  <a:srgbClr val="0070C0"/>
                </a:solidFill>
              </a:rPr>
              <a:t> data! </a:t>
            </a:r>
          </a:p>
        </p:txBody>
      </p:sp>
      <p:pic>
        <p:nvPicPr>
          <p:cNvPr id="5" name="Picture 4"/>
          <p:cNvPicPr>
            <a:picLocks noChangeAspect="1"/>
          </p:cNvPicPr>
          <p:nvPr/>
        </p:nvPicPr>
        <p:blipFill>
          <a:blip r:embed="rId4"/>
          <a:stretch>
            <a:fillRect/>
          </a:stretch>
        </p:blipFill>
        <p:spPr>
          <a:xfrm>
            <a:off x="304800" y="399764"/>
            <a:ext cx="5105400" cy="5848636"/>
          </a:xfrm>
          <a:prstGeom prst="rect">
            <a:avLst/>
          </a:prstGeom>
        </p:spPr>
      </p:pic>
    </p:spTree>
    <p:extLst>
      <p:ext uri="{BB962C8B-B14F-4D97-AF65-F5344CB8AC3E}">
        <p14:creationId xmlns:p14="http://schemas.microsoft.com/office/powerpoint/2010/main" val="1322366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2"/>
          <p:cNvSpPr>
            <a:spLocks noChangeArrowheads="1"/>
          </p:cNvSpPr>
          <p:nvPr/>
        </p:nvSpPr>
        <p:spPr bwMode="auto">
          <a:xfrm>
            <a:off x="247012" y="282886"/>
            <a:ext cx="8156079" cy="49244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3200" b="0" i="0" u="none" strike="noStrike" cap="none" normalizeH="0" baseline="0" dirty="0" smtClean="0">
                <a:ln>
                  <a:noFill/>
                </a:ln>
                <a:solidFill>
                  <a:srgbClr val="212121"/>
                </a:solidFill>
                <a:effectLst/>
                <a:latin typeface="Arial Unicode MS" panose="020B0604020202020204" pitchFamily="34" charset="-122"/>
                <a:ea typeface="inherit"/>
              </a:rPr>
              <a:t>Application classification of urban computing</a:t>
            </a:r>
            <a:r>
              <a:rPr kumimoji="0" lang="zh-CN" altLang="zh-CN" sz="3200" b="0" i="0" u="none" strike="noStrike" cap="none" normalizeH="0" baseline="0" dirty="0" smtClean="0">
                <a:ln>
                  <a:noFill/>
                </a:ln>
                <a:solidFill>
                  <a:schemeClr val="tx1"/>
                </a:solidFill>
                <a:effectLst/>
              </a:rPr>
              <a:t> </a:t>
            </a:r>
            <a:endParaRPr kumimoji="0" lang="zh-CN" altLang="zh-CN" sz="3200" b="0" i="0" u="none" strike="noStrike" cap="none" normalizeH="0" baseline="0" dirty="0" smtClean="0">
              <a:ln>
                <a:noFill/>
              </a:ln>
              <a:solidFill>
                <a:schemeClr val="tx1"/>
              </a:solidFill>
              <a:effectLst/>
              <a:latin typeface="Arial" panose="020B0604020202020204" pitchFamily="34" charset="0"/>
            </a:endParaRPr>
          </a:p>
        </p:txBody>
      </p:sp>
      <p:pic>
        <p:nvPicPr>
          <p:cNvPr id="12" name="图片 11"/>
          <p:cNvPicPr>
            <a:picLocks noChangeAspect="1"/>
          </p:cNvPicPr>
          <p:nvPr/>
        </p:nvPicPr>
        <p:blipFill>
          <a:blip r:embed="rId3"/>
          <a:stretch>
            <a:fillRect/>
          </a:stretch>
        </p:blipFill>
        <p:spPr>
          <a:xfrm>
            <a:off x="249470" y="1607472"/>
            <a:ext cx="3800000" cy="3609524"/>
          </a:xfrm>
          <a:prstGeom prst="rect">
            <a:avLst/>
          </a:prstGeom>
        </p:spPr>
      </p:pic>
      <p:sp>
        <p:nvSpPr>
          <p:cNvPr id="15" name="Rectangle 21"/>
          <p:cNvSpPr/>
          <p:nvPr/>
        </p:nvSpPr>
        <p:spPr>
          <a:xfrm>
            <a:off x="4224620" y="6409000"/>
            <a:ext cx="5489387" cy="301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altLang="zh-CN" sz="1400" b="1" dirty="0" smtClean="0">
                <a:solidFill>
                  <a:schemeClr val="tx1"/>
                </a:solidFill>
              </a:rPr>
              <a:t>Multi-Source </a:t>
            </a:r>
            <a:r>
              <a:rPr lang="en-US" altLang="zh-CN" sz="1400" b="1" dirty="0">
                <a:solidFill>
                  <a:schemeClr val="tx1"/>
                </a:solidFill>
              </a:rPr>
              <a:t>Data-Driven Dispatching in </a:t>
            </a:r>
            <a:r>
              <a:rPr lang="en-US" altLang="zh-CN" sz="1400" b="1" dirty="0" smtClean="0">
                <a:solidFill>
                  <a:schemeClr val="tx1"/>
                </a:solidFill>
              </a:rPr>
              <a:t>For-Hire Vehicle </a:t>
            </a:r>
            <a:r>
              <a:rPr lang="en-US" altLang="zh-CN" sz="1400" b="1" dirty="0">
                <a:solidFill>
                  <a:schemeClr val="tx1"/>
                </a:solidFill>
              </a:rPr>
              <a:t>Systems</a:t>
            </a:r>
            <a:endParaRPr lang="zh-CN" altLang="en-US" sz="1400" b="1" dirty="0">
              <a:solidFill>
                <a:schemeClr val="tx1"/>
              </a:solidFill>
            </a:endParaRPr>
          </a:p>
        </p:txBody>
      </p:sp>
      <p:pic>
        <p:nvPicPr>
          <p:cNvPr id="19" name="图片 18"/>
          <p:cNvPicPr>
            <a:picLocks noChangeAspect="1"/>
          </p:cNvPicPr>
          <p:nvPr/>
        </p:nvPicPr>
        <p:blipFill>
          <a:blip r:embed="rId4"/>
          <a:stretch>
            <a:fillRect/>
          </a:stretch>
        </p:blipFill>
        <p:spPr>
          <a:xfrm>
            <a:off x="4425936" y="914400"/>
            <a:ext cx="4638875" cy="1430391"/>
          </a:xfrm>
          <a:prstGeom prst="rect">
            <a:avLst/>
          </a:prstGeom>
          <a:ln w="28575">
            <a:solidFill>
              <a:srgbClr val="FF0000"/>
            </a:solidFill>
          </a:ln>
        </p:spPr>
      </p:pic>
      <p:sp>
        <p:nvSpPr>
          <p:cNvPr id="16" name="Rectangle 22"/>
          <p:cNvSpPr/>
          <p:nvPr/>
        </p:nvSpPr>
        <p:spPr>
          <a:xfrm>
            <a:off x="4425936" y="2003964"/>
            <a:ext cx="1166949"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smtClean="0">
                <a:solidFill>
                  <a:srgbClr val="0033CC"/>
                </a:solidFill>
              </a:rPr>
              <a:t>KDD 2018</a:t>
            </a:r>
            <a:endParaRPr lang="zh-CN" altLang="en-US" sz="1600" dirty="0"/>
          </a:p>
        </p:txBody>
      </p:sp>
      <p:pic>
        <p:nvPicPr>
          <p:cNvPr id="25" name="图片 24"/>
          <p:cNvPicPr>
            <a:picLocks noChangeAspect="1"/>
          </p:cNvPicPr>
          <p:nvPr/>
        </p:nvPicPr>
        <p:blipFill>
          <a:blip r:embed="rId5"/>
          <a:stretch>
            <a:fillRect/>
          </a:stretch>
        </p:blipFill>
        <p:spPr>
          <a:xfrm>
            <a:off x="4425937" y="2805745"/>
            <a:ext cx="4653758" cy="1450084"/>
          </a:xfrm>
          <a:prstGeom prst="rect">
            <a:avLst/>
          </a:prstGeom>
          <a:ln w="28575">
            <a:solidFill>
              <a:srgbClr val="FF0000"/>
            </a:solidFill>
          </a:ln>
        </p:spPr>
      </p:pic>
      <p:sp>
        <p:nvSpPr>
          <p:cNvPr id="26" name="Rectangle 22"/>
          <p:cNvSpPr/>
          <p:nvPr/>
        </p:nvSpPr>
        <p:spPr>
          <a:xfrm>
            <a:off x="4408731" y="3942705"/>
            <a:ext cx="1166949"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smtClean="0">
                <a:solidFill>
                  <a:srgbClr val="0033CC"/>
                </a:solidFill>
              </a:rPr>
              <a:t>KDD 2018</a:t>
            </a:r>
            <a:endParaRPr lang="zh-CN" altLang="en-US" sz="1600" dirty="0"/>
          </a:p>
        </p:txBody>
      </p:sp>
      <p:sp>
        <p:nvSpPr>
          <p:cNvPr id="27" name="Rectangle 21"/>
          <p:cNvSpPr/>
          <p:nvPr/>
        </p:nvSpPr>
        <p:spPr>
          <a:xfrm>
            <a:off x="4329965" y="4388474"/>
            <a:ext cx="4973897" cy="301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rPr>
              <a:t>Exploring the Urban Region-of-Interest through the Analysis of</a:t>
            </a:r>
          </a:p>
          <a:p>
            <a:pPr algn="ctr"/>
            <a:r>
              <a:rPr lang="en-US" altLang="zh-CN" sz="1400" b="1" dirty="0">
                <a:solidFill>
                  <a:schemeClr val="tx1"/>
                </a:solidFill>
              </a:rPr>
              <a:t>Online Map Search Queries</a:t>
            </a:r>
            <a:endParaRPr lang="zh-CN" altLang="en-US" sz="1400" b="1" dirty="0">
              <a:solidFill>
                <a:schemeClr val="tx1"/>
              </a:solidFill>
            </a:endParaRPr>
          </a:p>
        </p:txBody>
      </p:sp>
      <p:pic>
        <p:nvPicPr>
          <p:cNvPr id="32" name="图片 31"/>
          <p:cNvPicPr>
            <a:picLocks noChangeAspect="1"/>
          </p:cNvPicPr>
          <p:nvPr/>
        </p:nvPicPr>
        <p:blipFill>
          <a:blip r:embed="rId6"/>
          <a:stretch>
            <a:fillRect/>
          </a:stretch>
        </p:blipFill>
        <p:spPr>
          <a:xfrm>
            <a:off x="4408732" y="4857526"/>
            <a:ext cx="4670964" cy="1428571"/>
          </a:xfrm>
          <a:prstGeom prst="rect">
            <a:avLst/>
          </a:prstGeom>
          <a:ln w="28575">
            <a:solidFill>
              <a:srgbClr val="FF0000"/>
            </a:solidFill>
          </a:ln>
        </p:spPr>
      </p:pic>
      <p:sp>
        <p:nvSpPr>
          <p:cNvPr id="33" name="Rectangle 22"/>
          <p:cNvSpPr/>
          <p:nvPr/>
        </p:nvSpPr>
        <p:spPr>
          <a:xfrm>
            <a:off x="4363861" y="5947543"/>
            <a:ext cx="1503539" cy="338554"/>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600" b="1" dirty="0" err="1" smtClean="0">
                <a:solidFill>
                  <a:srgbClr val="FFFF00"/>
                </a:solidFill>
              </a:rPr>
              <a:t>UbiComp</a:t>
            </a:r>
            <a:r>
              <a:rPr lang="en-US" altLang="zh-CN" sz="1600" b="1" dirty="0" smtClean="0">
                <a:solidFill>
                  <a:srgbClr val="FFFF00"/>
                </a:solidFill>
              </a:rPr>
              <a:t> 2018</a:t>
            </a:r>
            <a:endParaRPr lang="zh-CN" altLang="en-US" sz="1600" dirty="0">
              <a:solidFill>
                <a:srgbClr val="FFFF00"/>
              </a:solidFill>
            </a:endParaRPr>
          </a:p>
        </p:txBody>
      </p:sp>
      <p:sp>
        <p:nvSpPr>
          <p:cNvPr id="34" name="Rectangle 21"/>
          <p:cNvSpPr/>
          <p:nvPr/>
        </p:nvSpPr>
        <p:spPr>
          <a:xfrm>
            <a:off x="4873813" y="2367948"/>
            <a:ext cx="4190999" cy="3011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dirty="0">
                <a:solidFill>
                  <a:schemeClr val="tx1"/>
                </a:solidFill>
              </a:rPr>
              <a:t>Trajectory-driven Influential Billboard Placement</a:t>
            </a:r>
            <a:endParaRPr lang="zh-CN" altLang="en-US" sz="1400" b="1" dirty="0">
              <a:solidFill>
                <a:schemeClr val="tx1"/>
              </a:solidFill>
            </a:endParaRPr>
          </a:p>
        </p:txBody>
      </p:sp>
    </p:spTree>
    <p:extLst>
      <p:ext uri="{BB962C8B-B14F-4D97-AF65-F5344CB8AC3E}">
        <p14:creationId xmlns:p14="http://schemas.microsoft.com/office/powerpoint/2010/main" val="257382314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3009900" y="3200400"/>
            <a:ext cx="3429000" cy="434181"/>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2000" dirty="0"/>
          </a:p>
        </p:txBody>
      </p:sp>
      <p:sp>
        <p:nvSpPr>
          <p:cNvPr id="6" name="Title 1"/>
          <p:cNvSpPr>
            <a:spLocks noGrp="1"/>
          </p:cNvSpPr>
          <p:nvPr>
            <p:ph type="ctrTitle"/>
          </p:nvPr>
        </p:nvSpPr>
        <p:spPr>
          <a:xfrm>
            <a:off x="838200" y="990600"/>
            <a:ext cx="7772400" cy="1470025"/>
          </a:xfrm>
        </p:spPr>
        <p:txBody>
          <a:bodyPr>
            <a:noAutofit/>
          </a:bodyPr>
          <a:lstStyle/>
          <a:p>
            <a:r>
              <a:rPr lang="en-US" altLang="zh-CN" b="1" dirty="0" smtClean="0"/>
              <a:t>When </a:t>
            </a:r>
            <a:r>
              <a:rPr lang="en-US" altLang="zh-CN" b="1" dirty="0" smtClean="0">
                <a:solidFill>
                  <a:srgbClr val="00B050"/>
                </a:solidFill>
              </a:rPr>
              <a:t>Urban Air </a:t>
            </a:r>
            <a:r>
              <a:rPr lang="en-US" altLang="zh-CN" b="1" dirty="0" smtClean="0"/>
              <a:t>Meets </a:t>
            </a:r>
            <a:r>
              <a:rPr lang="en-US" altLang="zh-CN" b="1" dirty="0" smtClean="0">
                <a:solidFill>
                  <a:srgbClr val="0D47FF"/>
                </a:solidFill>
              </a:rPr>
              <a:t>Big Data</a:t>
            </a:r>
            <a:endParaRPr lang="zh-CN" altLang="en-US" b="1" dirty="0">
              <a:solidFill>
                <a:srgbClr val="0D47FF"/>
              </a:solidFill>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50" y="4572000"/>
            <a:ext cx="9127550" cy="2322894"/>
          </a:xfrm>
          <a:prstGeom prst="rect">
            <a:avLst/>
          </a:prstGeom>
        </p:spPr>
      </p:pic>
      <p:sp>
        <p:nvSpPr>
          <p:cNvPr id="2" name="矩形 1"/>
          <p:cNvSpPr/>
          <p:nvPr/>
        </p:nvSpPr>
        <p:spPr>
          <a:xfrm>
            <a:off x="4016399" y="3244334"/>
            <a:ext cx="1111202" cy="369332"/>
          </a:xfrm>
          <a:prstGeom prst="rect">
            <a:avLst/>
          </a:prstGeom>
        </p:spPr>
        <p:txBody>
          <a:bodyPr wrap="none">
            <a:spAutoFit/>
          </a:bodyPr>
          <a:lstStyle/>
          <a:p>
            <a:r>
              <a:rPr lang="en-US" altLang="zh-CN" dirty="0"/>
              <a:t>KDD 2013</a:t>
            </a:r>
            <a:endParaRPr lang="zh-CN" altLang="en-US" dirty="0"/>
          </a:p>
        </p:txBody>
      </p:sp>
    </p:spTree>
    <p:extLst>
      <p:ext uri="{BB962C8B-B14F-4D97-AF65-F5344CB8AC3E}">
        <p14:creationId xmlns:p14="http://schemas.microsoft.com/office/powerpoint/2010/main" val="1664742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6328684" y="1219200"/>
            <a:ext cx="2293983" cy="307777"/>
            <a:chOff x="6621417" y="1292423"/>
            <a:chExt cx="2293983" cy="307777"/>
          </a:xfrm>
        </p:grpSpPr>
        <p:sp>
          <p:nvSpPr>
            <p:cNvPr id="6" name="Rectangle 5"/>
            <p:cNvSpPr/>
            <p:nvPr/>
          </p:nvSpPr>
          <p:spPr>
            <a:xfrm>
              <a:off x="6759528" y="1292423"/>
              <a:ext cx="2155872" cy="307777"/>
            </a:xfrm>
            <a:prstGeom prst="rect">
              <a:avLst/>
            </a:prstGeom>
            <a:solidFill>
              <a:schemeClr val="bg1"/>
            </a:solidFill>
          </p:spPr>
          <p:txBody>
            <a:bodyPr wrap="square">
              <a:spAutoFit/>
            </a:bodyPr>
            <a:lstStyle/>
            <a:p>
              <a:r>
                <a:rPr lang="en-US" altLang="zh-CN" sz="1400" dirty="0" smtClean="0">
                  <a:latin typeface="Times New Roman" pitchFamily="18" charset="0"/>
                  <a:cs typeface="Times New Roman" pitchFamily="18" charset="0"/>
                </a:rPr>
                <a:t>Air quality monitor station</a:t>
              </a:r>
              <a:endParaRPr lang="en-US" altLang="zh-CN" sz="1400" dirty="0">
                <a:latin typeface="Times New Roman" pitchFamily="18" charset="0"/>
                <a:cs typeface="Times New Roman" pitchFamily="18" charset="0"/>
              </a:endParaRPr>
            </a:p>
          </p:txBody>
        </p:sp>
        <p:sp>
          <p:nvSpPr>
            <p:cNvPr id="5" name="Oval 4"/>
            <p:cNvSpPr/>
            <p:nvPr/>
          </p:nvSpPr>
          <p:spPr>
            <a:xfrm>
              <a:off x="6621417" y="1413508"/>
              <a:ext cx="76200" cy="76200"/>
            </a:xfrm>
            <a:prstGeom prst="ellipse">
              <a:avLst/>
            </a:prstGeom>
            <a:solidFill>
              <a:srgbClr val="0E13EC"/>
            </a:solidFill>
            <a:ln>
              <a:solidFill>
                <a:srgbClr val="0E13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Group 7"/>
          <p:cNvGrpSpPr/>
          <p:nvPr/>
        </p:nvGrpSpPr>
        <p:grpSpPr>
          <a:xfrm>
            <a:off x="4724400" y="5181600"/>
            <a:ext cx="3714117" cy="1196178"/>
            <a:chOff x="5017133" y="5181600"/>
            <a:chExt cx="3714117" cy="1196178"/>
          </a:xfrm>
        </p:grpSpPr>
        <p:pic>
          <p:nvPicPr>
            <p:cNvPr id="9" name="Picture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73645" y="5181600"/>
              <a:ext cx="1033655" cy="1192678"/>
            </a:xfrm>
            <a:prstGeom prst="rect">
              <a:avLst/>
            </a:prstGeom>
          </p:spPr>
        </p:pic>
        <p:pic>
          <p:nvPicPr>
            <p:cNvPr id="10" name="Picture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4450" y="5181600"/>
              <a:ext cx="1066800" cy="1192678"/>
            </a:xfrm>
            <a:prstGeom prst="rect">
              <a:avLst/>
            </a:prstGeom>
          </p:spPr>
        </p:pic>
        <p:pic>
          <p:nvPicPr>
            <p:cNvPr id="11" name="Picture 2" descr="File:Edinburgh air quality measurement station dsc06786.jpg">
              <a:hlinkClick r:id="rId5"/>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5405"/>
            <a:stretch/>
          </p:blipFill>
          <p:spPr bwMode="auto">
            <a:xfrm>
              <a:off x="5017133" y="5181600"/>
              <a:ext cx="1508703" cy="1196178"/>
            </a:xfrm>
            <a:prstGeom prst="rect">
              <a:avLst/>
            </a:prstGeom>
            <a:noFill/>
            <a:extLst>
              <a:ext uri="{909E8E84-426E-40DD-AFC4-6F175D3DCCD1}">
                <a14:hiddenFill xmlns:a14="http://schemas.microsoft.com/office/drawing/2010/main">
                  <a:solidFill>
                    <a:srgbClr val="FFFFFF"/>
                  </a:solidFill>
                </a14:hiddenFill>
              </a:ext>
            </a:extLst>
          </p:spPr>
        </p:pic>
      </p:grpSp>
      <p:pic>
        <p:nvPicPr>
          <p:cNvPr id="13" name="Picture 12"/>
          <p:cNvPicPr>
            <a:picLocks noChangeAspect="1"/>
          </p:cNvPicPr>
          <p:nvPr/>
        </p:nvPicPr>
        <p:blipFill rotWithShape="1">
          <a:blip r:embed="rId7" cstate="print">
            <a:extLst>
              <a:ext uri="{28A0092B-C50C-407E-A947-70E740481C1C}">
                <a14:useLocalDpi xmlns:a14="http://schemas.microsoft.com/office/drawing/2010/main" val="0"/>
              </a:ext>
            </a:extLst>
          </a:blip>
          <a:srcRect l="7888" r="16258" b="32921"/>
          <a:stretch/>
        </p:blipFill>
        <p:spPr>
          <a:xfrm>
            <a:off x="838200" y="1617618"/>
            <a:ext cx="3180590" cy="1887582"/>
          </a:xfrm>
          <a:prstGeom prst="rect">
            <a:avLst/>
          </a:prstGeom>
        </p:spPr>
      </p:pic>
      <p:pic>
        <p:nvPicPr>
          <p:cNvPr id="3" name="Picture 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838200" y="3973978"/>
            <a:ext cx="3200400" cy="2400300"/>
          </a:xfrm>
          <a:prstGeom prst="rect">
            <a:avLst/>
          </a:prstGeom>
        </p:spPr>
      </p:pic>
      <p:pic>
        <p:nvPicPr>
          <p:cNvPr id="23" name="Picture 2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22517" y="1600200"/>
            <a:ext cx="3735683" cy="34602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6858000" y="1642646"/>
            <a:ext cx="1524000" cy="338554"/>
          </a:xfrm>
          <a:prstGeom prst="rect">
            <a:avLst/>
          </a:prstGeom>
        </p:spPr>
        <p:txBody>
          <a:bodyPr wrap="square">
            <a:spAutoFit/>
          </a:bodyPr>
          <a:lstStyle/>
          <a:p>
            <a:pPr algn="ctr"/>
            <a:r>
              <a:rPr lang="en-US" altLang="zh-CN" sz="1600" b="1" dirty="0" smtClean="0"/>
              <a:t>50kmx40km</a:t>
            </a:r>
            <a:endParaRPr lang="en-US" altLang="zh-CN" sz="1600" b="1" dirty="0"/>
          </a:p>
        </p:txBody>
      </p:sp>
      <p:sp>
        <p:nvSpPr>
          <p:cNvPr id="14" name="Rectangle 13"/>
          <p:cNvSpPr/>
          <p:nvPr/>
        </p:nvSpPr>
        <p:spPr>
          <a:xfrm>
            <a:off x="818390" y="1229341"/>
            <a:ext cx="3200400" cy="307777"/>
          </a:xfrm>
          <a:prstGeom prst="rect">
            <a:avLst/>
          </a:prstGeom>
          <a:solidFill>
            <a:schemeClr val="bg1"/>
          </a:solidFill>
        </p:spPr>
        <p:txBody>
          <a:bodyPr wrap="square">
            <a:spAutoFit/>
          </a:bodyPr>
          <a:lstStyle/>
          <a:p>
            <a:r>
              <a:rPr lang="en-US" altLang="zh-CN" sz="1400" dirty="0">
                <a:latin typeface="Times New Roman" pitchFamily="18" charset="0"/>
                <a:cs typeface="Times New Roman" pitchFamily="18" charset="0"/>
              </a:rPr>
              <a:t>PM2.5, PM10, NO</a:t>
            </a:r>
            <a:r>
              <a:rPr lang="en-US" altLang="zh-CN" sz="1400" baseline="-25000" dirty="0">
                <a:latin typeface="Times New Roman" pitchFamily="18" charset="0"/>
                <a:cs typeface="Times New Roman" pitchFamily="18" charset="0"/>
              </a:rPr>
              <a:t>2</a:t>
            </a:r>
            <a:r>
              <a:rPr lang="en-US" altLang="zh-CN" sz="1400" dirty="0">
                <a:latin typeface="Times New Roman" pitchFamily="18" charset="0"/>
                <a:cs typeface="Times New Roman" pitchFamily="18" charset="0"/>
              </a:rPr>
              <a:t>, SO</a:t>
            </a:r>
            <a:r>
              <a:rPr lang="en-US" altLang="zh-CN" sz="1400" baseline="-25000" dirty="0">
                <a:latin typeface="Times New Roman" pitchFamily="18" charset="0"/>
                <a:cs typeface="Times New Roman" pitchFamily="18" charset="0"/>
              </a:rPr>
              <a:t>2</a:t>
            </a:r>
            <a:r>
              <a:rPr lang="en-US" altLang="zh-CN" sz="1400" dirty="0">
                <a:latin typeface="Times New Roman" pitchFamily="18" charset="0"/>
                <a:cs typeface="Times New Roman" pitchFamily="18" charset="0"/>
              </a:rPr>
              <a:t>, CO, O</a:t>
            </a:r>
            <a:r>
              <a:rPr lang="en-US" altLang="zh-CN" sz="1400" baseline="-25000" dirty="0">
                <a:latin typeface="Times New Roman" pitchFamily="18" charset="0"/>
                <a:cs typeface="Times New Roman" pitchFamily="18" charset="0"/>
              </a:rPr>
              <a:t>3</a:t>
            </a:r>
          </a:p>
        </p:txBody>
      </p:sp>
      <p:sp>
        <p:nvSpPr>
          <p:cNvPr id="16" name="Title 1"/>
          <p:cNvSpPr>
            <a:spLocks noGrp="1"/>
          </p:cNvSpPr>
          <p:nvPr>
            <p:ph type="title"/>
          </p:nvPr>
        </p:nvSpPr>
        <p:spPr/>
        <p:txBody>
          <a:bodyPr>
            <a:normAutofit/>
          </a:bodyPr>
          <a:lstStyle/>
          <a:p>
            <a:r>
              <a:rPr lang="en-US" altLang="zh-CN" sz="4000" dirty="0"/>
              <a:t>Air Pollution: A Global Concern !</a:t>
            </a:r>
            <a:endParaRPr lang="zh-CN" altLang="en-US" sz="4000" dirty="0"/>
          </a:p>
        </p:txBody>
      </p:sp>
    </p:spTree>
    <p:extLst>
      <p:ext uri="{BB962C8B-B14F-4D97-AF65-F5344CB8AC3E}">
        <p14:creationId xmlns:p14="http://schemas.microsoft.com/office/powerpoint/2010/main" val="16019950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609600" y="96486"/>
            <a:ext cx="7924800" cy="954107"/>
          </a:xfrm>
          <a:prstGeom prst="rect">
            <a:avLst/>
          </a:prstGeom>
        </p:spPr>
        <p:txBody>
          <a:bodyPr wrap="square">
            <a:spAutoFit/>
          </a:bodyPr>
          <a:lstStyle/>
          <a:p>
            <a:pPr lvl="0" algn="ctr">
              <a:spcBef>
                <a:spcPct val="20000"/>
              </a:spcBef>
            </a:pPr>
            <a:r>
              <a:rPr lang="en-US" altLang="zh-CN" sz="2800" b="1" dirty="0">
                <a:solidFill>
                  <a:srgbClr val="0E13EC"/>
                </a:solidFill>
              </a:rPr>
              <a:t>We do not really know the air quality of a location without a monitoring station!</a:t>
            </a:r>
          </a:p>
        </p:txBody>
      </p:sp>
      <p:pic>
        <p:nvPicPr>
          <p:cNvPr id="8" name="图片 7"/>
          <p:cNvPicPr>
            <a:picLocks noChangeAspect="1"/>
          </p:cNvPicPr>
          <p:nvPr/>
        </p:nvPicPr>
        <p:blipFill>
          <a:blip r:embed="rId3"/>
          <a:stretch>
            <a:fillRect/>
          </a:stretch>
        </p:blipFill>
        <p:spPr>
          <a:xfrm>
            <a:off x="0" y="1061103"/>
            <a:ext cx="9144793" cy="4419983"/>
          </a:xfrm>
          <a:prstGeom prst="rect">
            <a:avLst/>
          </a:prstGeom>
        </p:spPr>
      </p:pic>
      <p:pic>
        <p:nvPicPr>
          <p:cNvPr id="2" name="图片 1"/>
          <p:cNvPicPr>
            <a:picLocks noChangeAspect="1"/>
          </p:cNvPicPr>
          <p:nvPr/>
        </p:nvPicPr>
        <p:blipFill>
          <a:blip r:embed="rId4"/>
          <a:stretch>
            <a:fillRect/>
          </a:stretch>
        </p:blipFill>
        <p:spPr>
          <a:xfrm>
            <a:off x="0" y="4971914"/>
            <a:ext cx="5002924" cy="1886086"/>
          </a:xfrm>
          <a:prstGeom prst="rect">
            <a:avLst/>
          </a:prstGeom>
        </p:spPr>
      </p:pic>
    </p:spTree>
    <p:extLst>
      <p:ext uri="{BB962C8B-B14F-4D97-AF65-F5344CB8AC3E}">
        <p14:creationId xmlns:p14="http://schemas.microsoft.com/office/powerpoint/2010/main" val="8915970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ATHENA.CUSTOMXMLID" val="{CFD7667C-99B8-4AA1-99B7-176F9C641125}"/>
  <p:tag name="ATHENA.CUSTOMXMLCONTENT" val="&lt;?xml version=&quot;1.0&quot;?&gt;&lt;athena xmlns=&quot;http://schemas.microsoft.com/edu/athena&quot; version=&quot;0.1.3641.0&quot;&gt;&lt;timings duration=&quot;67005&quot;&gt;&lt;event time=&quot;40785&quot; type=&quot;OnNext&quot; clickIndex=&quot;1&quot; wacClickIndex=&quot;1&quot;/&gt;&lt;/timings&gt;&lt;/athena&gt;"/>
</p:tagLst>
</file>

<file path=ppt/tags/tag2.xml><?xml version="1.0" encoding="utf-8"?>
<p:tagLst xmlns:a="http://schemas.openxmlformats.org/drawingml/2006/main" xmlns:r="http://schemas.openxmlformats.org/officeDocument/2006/relationships" xmlns:p="http://schemas.openxmlformats.org/presentationml/2006/main">
  <p:tag name="ATHENA.CUSTOMXMLID" val="{A36169F3-E437-422A-AD11-CB5549AC4B01}"/>
  <p:tag name="ATHENA.CUSTOMXMLCONTENT" val="&lt;?xml version=&quot;1.0&quot;?&gt;&lt;athena xmlns=&quot;http://schemas.microsoft.com/edu/athena&quot; version=&quot;0.1.3641.0&quot;&gt;&lt;media streamable=&quot;true&quot; recordStart=&quot;0&quot; recordEnd=&quot;67005&quot; recordLength=&quot;100216&quot; audioOnly=&quot;true&quot; start=&quot;0&quot; end=&quot;67005&quot; audioFormat=&quot;{00001610-0000-0010-8000-00AA00389B71}&quot; audioRate=&quot;44100&quot; muted=&quot;false&quot; volume=&quot;0.8&quot; fadeIn=&quot;0&quot; fadeOut=&quot;0&quot; videoFormat=&quot;{34363248-0000-0010-8000-00AA00389B71}&quot; videoRate=&quot;15&quot; videoWidth=&quot;256&quot; videoHeight=&quot;256&quot;/&gt;&lt;/athena&gt;"/>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athena xmlns="http://schemas.microsoft.com/edu/athena" version="0.1.3641.0">
  <timings duration="67005">
    <event time="40785" type="OnNext" clickIndex="1" wacClickIndex="1"/>
  </timings>
</athena>
</file>

<file path=customXml/item2.xml><?xml version="1.0" encoding="utf-8"?>
<athena xmlns="http://schemas.microsoft.com/edu/athena" version="0.1.3641.0">
  <media streamable="true" recordStart="0" recordEnd="67005" recordLength="100216" audioOnly="true" start="0" end="67005" audioFormat="{00001610-0000-0010-8000-00AA00389B71}" audioRate="44100" muted="false" volume="0.8" fadeIn="0" fadeOut="0" videoFormat="{34363248-0000-0010-8000-00AA00389B71}" videoRate="15" videoWidth="256" videoHeight="256"/>
</athena>
</file>

<file path=customXml/item3.xml><?xml version="1.0" encoding="utf-8"?>
<athena xmlns="http://schemas.microsoft.com/edu/athena" version="0.1.3641.0">
  <timings duration="126386">
    <event time="48974" type="OnNext" clickIndex="1" wacClickIndex="1"/>
  </timings>
</athena>
</file>

<file path=customXml/itemProps1.xml><?xml version="1.0" encoding="utf-8"?>
<ds:datastoreItem xmlns:ds="http://schemas.openxmlformats.org/officeDocument/2006/customXml" ds:itemID="{36AA72C8-CEB8-4C6D-98FB-DD39E771B006}">
  <ds:schemaRefs>
    <ds:schemaRef ds:uri="http://schemas.microsoft.com/edu/athena"/>
  </ds:schemaRefs>
</ds:datastoreItem>
</file>

<file path=customXml/itemProps2.xml><?xml version="1.0" encoding="utf-8"?>
<ds:datastoreItem xmlns:ds="http://schemas.openxmlformats.org/officeDocument/2006/customXml" ds:itemID="{BDEB20DE-6DB2-49DB-8E96-32B5C18E82EE}">
  <ds:schemaRefs>
    <ds:schemaRef ds:uri="http://schemas.microsoft.com/edu/athena"/>
  </ds:schemaRefs>
</ds:datastoreItem>
</file>

<file path=customXml/itemProps3.xml><?xml version="1.0" encoding="utf-8"?>
<ds:datastoreItem xmlns:ds="http://schemas.openxmlformats.org/officeDocument/2006/customXml" ds:itemID="{4B9F0E2D-55A8-48FB-85EC-A5C0035A2264}">
  <ds:schemaRefs>
    <ds:schemaRef ds:uri="http://schemas.microsoft.com/edu/athena"/>
  </ds:schemaRefs>
</ds:datastoreItem>
</file>

<file path=docProps/app.xml><?xml version="1.0" encoding="utf-8"?>
<Properties xmlns="http://schemas.openxmlformats.org/officeDocument/2006/extended-properties" xmlns:vt="http://schemas.openxmlformats.org/officeDocument/2006/docPropsVTypes">
  <Template/>
  <TotalTime>56430</TotalTime>
  <Words>2795</Words>
  <Application>Microsoft Office PowerPoint</Application>
  <PresentationFormat>全屏显示(4:3)</PresentationFormat>
  <Paragraphs>275</Paragraphs>
  <Slides>23</Slides>
  <Notes>23</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23</vt:i4>
      </vt:variant>
    </vt:vector>
  </HeadingPairs>
  <TitlesOfParts>
    <vt:vector size="33" baseType="lpstr">
      <vt:lpstr>Arial Unicode MS</vt:lpstr>
      <vt:lpstr>inherit</vt:lpstr>
      <vt:lpstr>Miriam</vt:lpstr>
      <vt:lpstr>Segoe</vt:lpstr>
      <vt:lpstr>宋体</vt:lpstr>
      <vt:lpstr>Arial</vt:lpstr>
      <vt:lpstr>Calibri</vt:lpstr>
      <vt:lpstr>Cambria Math</vt:lpstr>
      <vt:lpstr>Times New Roman</vt:lpstr>
      <vt:lpstr>Office Theme</vt:lpstr>
      <vt:lpstr>城市计算 –用大数据解决城市中的大挑战</vt:lpstr>
      <vt:lpstr>Big Challenges</vt:lpstr>
      <vt:lpstr>Big Data in Cities</vt:lpstr>
      <vt:lpstr>Urban Big Data</vt:lpstr>
      <vt:lpstr>PowerPoint 演示文稿</vt:lpstr>
      <vt:lpstr>PowerPoint 演示文稿</vt:lpstr>
      <vt:lpstr>When Urban Air Meets Big Data</vt:lpstr>
      <vt:lpstr>Air Pollution: A Global Concern !</vt:lpstr>
      <vt:lpstr>PowerPoint 演示文稿</vt:lpstr>
      <vt:lpstr>PowerPoint 演示文稿</vt:lpstr>
      <vt:lpstr>PowerPoint 演示文稿</vt:lpstr>
      <vt:lpstr>Features Extraction</vt:lpstr>
      <vt:lpstr>PowerPoint 演示文稿</vt:lpstr>
      <vt:lpstr>Semi-Supervised Learning Model</vt:lpstr>
      <vt:lpstr>Co-Training</vt:lpstr>
      <vt:lpstr>PowerPoint 演示文稿</vt:lpstr>
      <vt:lpstr>Evaluation</vt:lpstr>
      <vt:lpstr>Cloud + Client</vt:lpstr>
      <vt:lpstr>Forecasting Fine-Grained Air Quality</vt:lpstr>
      <vt:lpstr>Results</vt:lpstr>
      <vt:lpstr>Challenges</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 Zheng</dc:creator>
  <cp:lastModifiedBy>tangjk</cp:lastModifiedBy>
  <cp:revision>2604</cp:revision>
  <dcterms:created xsi:type="dcterms:W3CDTF">2006-08-16T00:00:00Z</dcterms:created>
  <dcterms:modified xsi:type="dcterms:W3CDTF">2019-04-03T04:09:32Z</dcterms:modified>
</cp:coreProperties>
</file>